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ar-SA"/>
            </a:pPr>
            <a:r>
              <a:rPr lang="en-GB" dirty="0"/>
              <a:t>Equation (3)</a:t>
            </a:r>
            <a:endParaRPr lang="ar-IQ" dirty="0"/>
          </a:p>
        </c:rich>
      </c:tx>
      <c:overlay val="0"/>
    </c:title>
    <c:autoTitleDeleted val="0"/>
    <c:plotArea>
      <c:layout/>
      <c:scatterChart>
        <c:scatterStyle val="lineMarker"/>
        <c:varyColors val="0"/>
        <c:ser>
          <c:idx val="0"/>
          <c:order val="0"/>
          <c:tx>
            <c:v>b</c:v>
          </c:tx>
          <c:spPr>
            <a:ln w="28575">
              <a:noFill/>
            </a:ln>
          </c:spPr>
          <c:trendline>
            <c:trendlineType val="linear"/>
            <c:dispRSqr val="0"/>
            <c:dispEq val="0"/>
          </c:trendline>
          <c:xVal>
            <c:numRef>
              <c:f>Sheet1!$P$8:$P$12</c:f>
              <c:numCache>
                <c:formatCode>General</c:formatCode>
                <c:ptCount val="5"/>
                <c:pt idx="0">
                  <c:v>3</c:v>
                </c:pt>
                <c:pt idx="1">
                  <c:v>6</c:v>
                </c:pt>
                <c:pt idx="2">
                  <c:v>9</c:v>
                </c:pt>
                <c:pt idx="3">
                  <c:v>12</c:v>
                </c:pt>
                <c:pt idx="4">
                  <c:v>15</c:v>
                </c:pt>
              </c:numCache>
            </c:numRef>
          </c:xVal>
          <c:yVal>
            <c:numRef>
              <c:f>Sheet1!$L$8:$L$12</c:f>
              <c:numCache>
                <c:formatCode>General</c:formatCode>
                <c:ptCount val="5"/>
                <c:pt idx="0">
                  <c:v>1.1276595744680866</c:v>
                </c:pt>
                <c:pt idx="1">
                  <c:v>1.7027027027027031</c:v>
                </c:pt>
                <c:pt idx="2">
                  <c:v>3</c:v>
                </c:pt>
                <c:pt idx="3">
                  <c:v>4</c:v>
                </c:pt>
                <c:pt idx="4">
                  <c:v>4.8823529411764675</c:v>
                </c:pt>
              </c:numCache>
            </c:numRef>
          </c:yVal>
          <c:smooth val="0"/>
          <c:extLst>
            <c:ext xmlns:c16="http://schemas.microsoft.com/office/drawing/2014/chart" uri="{C3380CC4-5D6E-409C-BE32-E72D297353CC}">
              <c16:uniqueId val="{00000001-302F-4EC1-9C8A-E605C29F5624}"/>
            </c:ext>
          </c:extLst>
        </c:ser>
        <c:dLbls>
          <c:showLegendKey val="0"/>
          <c:showVal val="0"/>
          <c:showCatName val="0"/>
          <c:showSerName val="0"/>
          <c:showPercent val="0"/>
          <c:showBubbleSize val="0"/>
        </c:dLbls>
        <c:axId val="58993664"/>
        <c:axId val="59950208"/>
      </c:scatterChart>
      <c:valAx>
        <c:axId val="58993664"/>
        <c:scaling>
          <c:orientation val="minMax"/>
        </c:scaling>
        <c:delete val="0"/>
        <c:axPos val="b"/>
        <c:title>
          <c:tx>
            <c:rich>
              <a:bodyPr/>
              <a:lstStyle/>
              <a:p>
                <a:pPr>
                  <a:defRPr/>
                </a:pPr>
                <a:r>
                  <a:rPr lang="en-US"/>
                  <a:t>time</a:t>
                </a:r>
              </a:p>
            </c:rich>
          </c:tx>
          <c:overlay val="0"/>
        </c:title>
        <c:numFmt formatCode="General" sourceLinked="1"/>
        <c:majorTickMark val="out"/>
        <c:minorTickMark val="none"/>
        <c:tickLblPos val="nextTo"/>
        <c:txPr>
          <a:bodyPr/>
          <a:lstStyle/>
          <a:p>
            <a:pPr>
              <a:defRPr lang="ar-SA"/>
            </a:pPr>
            <a:endParaRPr lang="en-US"/>
          </a:p>
        </c:txPr>
        <c:crossAx val="59950208"/>
        <c:crosses val="autoZero"/>
        <c:crossBetween val="midCat"/>
      </c:valAx>
      <c:valAx>
        <c:axId val="59950208"/>
        <c:scaling>
          <c:orientation val="minMax"/>
        </c:scaling>
        <c:delete val="0"/>
        <c:axPos val="l"/>
        <c:majorGridlines/>
        <c:title>
          <c:tx>
            <c:rich>
              <a:bodyPr rot="0" vert="horz"/>
              <a:lstStyle/>
              <a:p>
                <a:pPr>
                  <a:defRPr/>
                </a:pPr>
                <a:r>
                  <a:rPr lang="en-US"/>
                  <a:t>X/a-X</a:t>
                </a:r>
              </a:p>
            </c:rich>
          </c:tx>
          <c:layout>
            <c:manualLayout>
              <c:xMode val="edge"/>
              <c:yMode val="edge"/>
              <c:x val="3.4704944178628412E-2"/>
              <c:y val="0.17761880093935625"/>
            </c:manualLayout>
          </c:layout>
          <c:overlay val="0"/>
        </c:title>
        <c:numFmt formatCode="General" sourceLinked="1"/>
        <c:majorTickMark val="out"/>
        <c:minorTickMark val="none"/>
        <c:tickLblPos val="nextTo"/>
        <c:txPr>
          <a:bodyPr/>
          <a:lstStyle/>
          <a:p>
            <a:pPr>
              <a:defRPr lang="ar-SA"/>
            </a:pPr>
            <a:endParaRPr lang="en-US"/>
          </a:p>
        </c:txPr>
        <c:crossAx val="58993664"/>
        <c:crosses val="autoZero"/>
        <c:crossBetween val="midCat"/>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7764D-463C-43A9-BD61-D1CE243302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D76179-64EF-4D35-99A2-6D3FBE8006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826C9DC-CA34-47CD-9CB8-49DA29CFF087}"/>
              </a:ext>
            </a:extLst>
          </p:cNvPr>
          <p:cNvSpPr>
            <a:spLocks noGrp="1"/>
          </p:cNvSpPr>
          <p:nvPr>
            <p:ph type="dt" sz="half" idx="10"/>
          </p:nvPr>
        </p:nvSpPr>
        <p:spPr/>
        <p:txBody>
          <a:bodyPr/>
          <a:lstStyle/>
          <a:p>
            <a:fld id="{A31148E5-2DAF-45EC-8E7E-76BACF32A4F5}" type="datetimeFigureOut">
              <a:rPr lang="en-GB" smtClean="0"/>
              <a:t>28/12/2017</a:t>
            </a:fld>
            <a:endParaRPr lang="en-GB"/>
          </a:p>
        </p:txBody>
      </p:sp>
      <p:sp>
        <p:nvSpPr>
          <p:cNvPr id="5" name="Footer Placeholder 4">
            <a:extLst>
              <a:ext uri="{FF2B5EF4-FFF2-40B4-BE49-F238E27FC236}">
                <a16:creationId xmlns:a16="http://schemas.microsoft.com/office/drawing/2014/main" id="{FE9E332D-9114-48FA-AB20-55C4D4D619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77A9F9-D081-4114-865A-82FA76E1E44D}"/>
              </a:ext>
            </a:extLst>
          </p:cNvPr>
          <p:cNvSpPr>
            <a:spLocks noGrp="1"/>
          </p:cNvSpPr>
          <p:nvPr>
            <p:ph type="sldNum" sz="quarter" idx="12"/>
          </p:nvPr>
        </p:nvSpPr>
        <p:spPr/>
        <p:txBody>
          <a:bodyPr/>
          <a:lstStyle/>
          <a:p>
            <a:fld id="{6E8F48FE-B79F-4833-9DF4-6937FEDAC9EB}" type="slidenum">
              <a:rPr lang="en-GB" smtClean="0"/>
              <a:t>‹#›</a:t>
            </a:fld>
            <a:endParaRPr lang="en-GB"/>
          </a:p>
        </p:txBody>
      </p:sp>
    </p:spTree>
    <p:extLst>
      <p:ext uri="{BB962C8B-B14F-4D97-AF65-F5344CB8AC3E}">
        <p14:creationId xmlns:p14="http://schemas.microsoft.com/office/powerpoint/2010/main" val="595832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6358A-6A88-4FF0-A336-D8C77FB745B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5AA3A7-42E3-4E88-A879-9A7B22403A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6389F8-84ED-4D3C-8EB4-D000F7B77F71}"/>
              </a:ext>
            </a:extLst>
          </p:cNvPr>
          <p:cNvSpPr>
            <a:spLocks noGrp="1"/>
          </p:cNvSpPr>
          <p:nvPr>
            <p:ph type="dt" sz="half" idx="10"/>
          </p:nvPr>
        </p:nvSpPr>
        <p:spPr/>
        <p:txBody>
          <a:bodyPr/>
          <a:lstStyle/>
          <a:p>
            <a:fld id="{A31148E5-2DAF-45EC-8E7E-76BACF32A4F5}" type="datetimeFigureOut">
              <a:rPr lang="en-GB" smtClean="0"/>
              <a:t>28/12/2017</a:t>
            </a:fld>
            <a:endParaRPr lang="en-GB"/>
          </a:p>
        </p:txBody>
      </p:sp>
      <p:sp>
        <p:nvSpPr>
          <p:cNvPr id="5" name="Footer Placeholder 4">
            <a:extLst>
              <a:ext uri="{FF2B5EF4-FFF2-40B4-BE49-F238E27FC236}">
                <a16:creationId xmlns:a16="http://schemas.microsoft.com/office/drawing/2014/main" id="{79BD4F5D-3022-498F-AA8C-BDC49B0D93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D64190-9809-4835-9A5B-0B6D987C90D7}"/>
              </a:ext>
            </a:extLst>
          </p:cNvPr>
          <p:cNvSpPr>
            <a:spLocks noGrp="1"/>
          </p:cNvSpPr>
          <p:nvPr>
            <p:ph type="sldNum" sz="quarter" idx="12"/>
          </p:nvPr>
        </p:nvSpPr>
        <p:spPr/>
        <p:txBody>
          <a:bodyPr/>
          <a:lstStyle/>
          <a:p>
            <a:fld id="{6E8F48FE-B79F-4833-9DF4-6937FEDAC9EB}" type="slidenum">
              <a:rPr lang="en-GB" smtClean="0"/>
              <a:t>‹#›</a:t>
            </a:fld>
            <a:endParaRPr lang="en-GB"/>
          </a:p>
        </p:txBody>
      </p:sp>
    </p:spTree>
    <p:extLst>
      <p:ext uri="{BB962C8B-B14F-4D97-AF65-F5344CB8AC3E}">
        <p14:creationId xmlns:p14="http://schemas.microsoft.com/office/powerpoint/2010/main" val="2796714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0A8153-CA53-46E6-A59E-43E1836686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241EEC-6C5B-4238-BCBA-84AA20E367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740478-0BBA-4724-9BA7-F0D9294D54A1}"/>
              </a:ext>
            </a:extLst>
          </p:cNvPr>
          <p:cNvSpPr>
            <a:spLocks noGrp="1"/>
          </p:cNvSpPr>
          <p:nvPr>
            <p:ph type="dt" sz="half" idx="10"/>
          </p:nvPr>
        </p:nvSpPr>
        <p:spPr/>
        <p:txBody>
          <a:bodyPr/>
          <a:lstStyle/>
          <a:p>
            <a:fld id="{A31148E5-2DAF-45EC-8E7E-76BACF32A4F5}" type="datetimeFigureOut">
              <a:rPr lang="en-GB" smtClean="0"/>
              <a:t>28/12/2017</a:t>
            </a:fld>
            <a:endParaRPr lang="en-GB"/>
          </a:p>
        </p:txBody>
      </p:sp>
      <p:sp>
        <p:nvSpPr>
          <p:cNvPr id="5" name="Footer Placeholder 4">
            <a:extLst>
              <a:ext uri="{FF2B5EF4-FFF2-40B4-BE49-F238E27FC236}">
                <a16:creationId xmlns:a16="http://schemas.microsoft.com/office/drawing/2014/main" id="{3F03E88A-F9EF-4074-AB20-231CD319D9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4FC086-E39E-41A4-B7A7-30AAA05590F8}"/>
              </a:ext>
            </a:extLst>
          </p:cNvPr>
          <p:cNvSpPr>
            <a:spLocks noGrp="1"/>
          </p:cNvSpPr>
          <p:nvPr>
            <p:ph type="sldNum" sz="quarter" idx="12"/>
          </p:nvPr>
        </p:nvSpPr>
        <p:spPr/>
        <p:txBody>
          <a:bodyPr/>
          <a:lstStyle/>
          <a:p>
            <a:fld id="{6E8F48FE-B79F-4833-9DF4-6937FEDAC9EB}" type="slidenum">
              <a:rPr lang="en-GB" smtClean="0"/>
              <a:t>‹#›</a:t>
            </a:fld>
            <a:endParaRPr lang="en-GB"/>
          </a:p>
        </p:txBody>
      </p:sp>
    </p:spTree>
    <p:extLst>
      <p:ext uri="{BB962C8B-B14F-4D97-AF65-F5344CB8AC3E}">
        <p14:creationId xmlns:p14="http://schemas.microsoft.com/office/powerpoint/2010/main" val="28973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6BC3-2AB4-4852-B8C8-9089AB7C08E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CBB8F8-9741-4092-929F-36EE297397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A6051D-365D-4FF6-A615-90543938A449}"/>
              </a:ext>
            </a:extLst>
          </p:cNvPr>
          <p:cNvSpPr>
            <a:spLocks noGrp="1"/>
          </p:cNvSpPr>
          <p:nvPr>
            <p:ph type="dt" sz="half" idx="10"/>
          </p:nvPr>
        </p:nvSpPr>
        <p:spPr/>
        <p:txBody>
          <a:bodyPr/>
          <a:lstStyle/>
          <a:p>
            <a:fld id="{A31148E5-2DAF-45EC-8E7E-76BACF32A4F5}" type="datetimeFigureOut">
              <a:rPr lang="en-GB" smtClean="0"/>
              <a:t>28/12/2017</a:t>
            </a:fld>
            <a:endParaRPr lang="en-GB"/>
          </a:p>
        </p:txBody>
      </p:sp>
      <p:sp>
        <p:nvSpPr>
          <p:cNvPr id="5" name="Footer Placeholder 4">
            <a:extLst>
              <a:ext uri="{FF2B5EF4-FFF2-40B4-BE49-F238E27FC236}">
                <a16:creationId xmlns:a16="http://schemas.microsoft.com/office/drawing/2014/main" id="{6C443592-0745-4876-A1F7-2D074E6C2E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31EE18-2ED2-47EA-A17B-F71D06ACA3B5}"/>
              </a:ext>
            </a:extLst>
          </p:cNvPr>
          <p:cNvSpPr>
            <a:spLocks noGrp="1"/>
          </p:cNvSpPr>
          <p:nvPr>
            <p:ph type="sldNum" sz="quarter" idx="12"/>
          </p:nvPr>
        </p:nvSpPr>
        <p:spPr/>
        <p:txBody>
          <a:bodyPr/>
          <a:lstStyle/>
          <a:p>
            <a:fld id="{6E8F48FE-B79F-4833-9DF4-6937FEDAC9EB}" type="slidenum">
              <a:rPr lang="en-GB" smtClean="0"/>
              <a:t>‹#›</a:t>
            </a:fld>
            <a:endParaRPr lang="en-GB"/>
          </a:p>
        </p:txBody>
      </p:sp>
    </p:spTree>
    <p:extLst>
      <p:ext uri="{BB962C8B-B14F-4D97-AF65-F5344CB8AC3E}">
        <p14:creationId xmlns:p14="http://schemas.microsoft.com/office/powerpoint/2010/main" val="1996429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E5379-BB5F-4E77-9A84-9D3C2EE29D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12108B-9965-44F7-80D6-EFBE6C1C0F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63EA30F-6325-4F06-B4A3-55125A19EBB4}"/>
              </a:ext>
            </a:extLst>
          </p:cNvPr>
          <p:cNvSpPr>
            <a:spLocks noGrp="1"/>
          </p:cNvSpPr>
          <p:nvPr>
            <p:ph type="dt" sz="half" idx="10"/>
          </p:nvPr>
        </p:nvSpPr>
        <p:spPr/>
        <p:txBody>
          <a:bodyPr/>
          <a:lstStyle/>
          <a:p>
            <a:fld id="{A31148E5-2DAF-45EC-8E7E-76BACF32A4F5}" type="datetimeFigureOut">
              <a:rPr lang="en-GB" smtClean="0"/>
              <a:t>28/12/2017</a:t>
            </a:fld>
            <a:endParaRPr lang="en-GB"/>
          </a:p>
        </p:txBody>
      </p:sp>
      <p:sp>
        <p:nvSpPr>
          <p:cNvPr id="5" name="Footer Placeholder 4">
            <a:extLst>
              <a:ext uri="{FF2B5EF4-FFF2-40B4-BE49-F238E27FC236}">
                <a16:creationId xmlns:a16="http://schemas.microsoft.com/office/drawing/2014/main" id="{72439899-3C10-4E99-AC15-49D6932B85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68834E-67EC-4BA1-A6E5-36064059DB26}"/>
              </a:ext>
            </a:extLst>
          </p:cNvPr>
          <p:cNvSpPr>
            <a:spLocks noGrp="1"/>
          </p:cNvSpPr>
          <p:nvPr>
            <p:ph type="sldNum" sz="quarter" idx="12"/>
          </p:nvPr>
        </p:nvSpPr>
        <p:spPr/>
        <p:txBody>
          <a:bodyPr/>
          <a:lstStyle/>
          <a:p>
            <a:fld id="{6E8F48FE-B79F-4833-9DF4-6937FEDAC9EB}" type="slidenum">
              <a:rPr lang="en-GB" smtClean="0"/>
              <a:t>‹#›</a:t>
            </a:fld>
            <a:endParaRPr lang="en-GB"/>
          </a:p>
        </p:txBody>
      </p:sp>
    </p:spTree>
    <p:extLst>
      <p:ext uri="{BB962C8B-B14F-4D97-AF65-F5344CB8AC3E}">
        <p14:creationId xmlns:p14="http://schemas.microsoft.com/office/powerpoint/2010/main" val="1005875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B7432-BF74-4C77-9E7D-6AEB00EB3A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E61995-52C3-49C6-8706-0D2A0D2100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1FAC235-A922-497D-AC74-89B4E96595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DEEE50-138E-4A33-A52A-3D5FCA3D8062}"/>
              </a:ext>
            </a:extLst>
          </p:cNvPr>
          <p:cNvSpPr>
            <a:spLocks noGrp="1"/>
          </p:cNvSpPr>
          <p:nvPr>
            <p:ph type="dt" sz="half" idx="10"/>
          </p:nvPr>
        </p:nvSpPr>
        <p:spPr/>
        <p:txBody>
          <a:bodyPr/>
          <a:lstStyle/>
          <a:p>
            <a:fld id="{A31148E5-2DAF-45EC-8E7E-76BACF32A4F5}" type="datetimeFigureOut">
              <a:rPr lang="en-GB" smtClean="0"/>
              <a:t>28/12/2017</a:t>
            </a:fld>
            <a:endParaRPr lang="en-GB"/>
          </a:p>
        </p:txBody>
      </p:sp>
      <p:sp>
        <p:nvSpPr>
          <p:cNvPr id="6" name="Footer Placeholder 5">
            <a:extLst>
              <a:ext uri="{FF2B5EF4-FFF2-40B4-BE49-F238E27FC236}">
                <a16:creationId xmlns:a16="http://schemas.microsoft.com/office/drawing/2014/main" id="{44D53C23-6B12-4225-8A71-F9EE0083B6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01E355-9E95-40A8-BB19-639D6B81798F}"/>
              </a:ext>
            </a:extLst>
          </p:cNvPr>
          <p:cNvSpPr>
            <a:spLocks noGrp="1"/>
          </p:cNvSpPr>
          <p:nvPr>
            <p:ph type="sldNum" sz="quarter" idx="12"/>
          </p:nvPr>
        </p:nvSpPr>
        <p:spPr/>
        <p:txBody>
          <a:bodyPr/>
          <a:lstStyle/>
          <a:p>
            <a:fld id="{6E8F48FE-B79F-4833-9DF4-6937FEDAC9EB}" type="slidenum">
              <a:rPr lang="en-GB" smtClean="0"/>
              <a:t>‹#›</a:t>
            </a:fld>
            <a:endParaRPr lang="en-GB"/>
          </a:p>
        </p:txBody>
      </p:sp>
    </p:spTree>
    <p:extLst>
      <p:ext uri="{BB962C8B-B14F-4D97-AF65-F5344CB8AC3E}">
        <p14:creationId xmlns:p14="http://schemas.microsoft.com/office/powerpoint/2010/main" val="3802710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687E4-0B40-4AAD-9745-3C9D7FAB6C4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B586FD-95D9-460A-AAF1-73A009A338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87DC0C-9164-43CA-A955-8188FB9E03E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D52418-3324-41D3-A079-89E7EC7077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9062E9-7229-4F54-8CD1-562627EE40A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C961E01-E732-4A97-B75F-1B530C7B262E}"/>
              </a:ext>
            </a:extLst>
          </p:cNvPr>
          <p:cNvSpPr>
            <a:spLocks noGrp="1"/>
          </p:cNvSpPr>
          <p:nvPr>
            <p:ph type="dt" sz="half" idx="10"/>
          </p:nvPr>
        </p:nvSpPr>
        <p:spPr/>
        <p:txBody>
          <a:bodyPr/>
          <a:lstStyle/>
          <a:p>
            <a:fld id="{A31148E5-2DAF-45EC-8E7E-76BACF32A4F5}" type="datetimeFigureOut">
              <a:rPr lang="en-GB" smtClean="0"/>
              <a:t>28/12/2017</a:t>
            </a:fld>
            <a:endParaRPr lang="en-GB"/>
          </a:p>
        </p:txBody>
      </p:sp>
      <p:sp>
        <p:nvSpPr>
          <p:cNvPr id="8" name="Footer Placeholder 7">
            <a:extLst>
              <a:ext uri="{FF2B5EF4-FFF2-40B4-BE49-F238E27FC236}">
                <a16:creationId xmlns:a16="http://schemas.microsoft.com/office/drawing/2014/main" id="{49398935-48FD-4D3A-86B0-8A44484B1C3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56F5266-EE15-44D5-B078-2ACA1EA5171D}"/>
              </a:ext>
            </a:extLst>
          </p:cNvPr>
          <p:cNvSpPr>
            <a:spLocks noGrp="1"/>
          </p:cNvSpPr>
          <p:nvPr>
            <p:ph type="sldNum" sz="quarter" idx="12"/>
          </p:nvPr>
        </p:nvSpPr>
        <p:spPr/>
        <p:txBody>
          <a:bodyPr/>
          <a:lstStyle/>
          <a:p>
            <a:fld id="{6E8F48FE-B79F-4833-9DF4-6937FEDAC9EB}" type="slidenum">
              <a:rPr lang="en-GB" smtClean="0"/>
              <a:t>‹#›</a:t>
            </a:fld>
            <a:endParaRPr lang="en-GB"/>
          </a:p>
        </p:txBody>
      </p:sp>
    </p:spTree>
    <p:extLst>
      <p:ext uri="{BB962C8B-B14F-4D97-AF65-F5344CB8AC3E}">
        <p14:creationId xmlns:p14="http://schemas.microsoft.com/office/powerpoint/2010/main" val="3776265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CC20C-7097-455A-B925-F906A534D1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FD909C-7EE5-4D2B-BF3D-FFEE3A685DDC}"/>
              </a:ext>
            </a:extLst>
          </p:cNvPr>
          <p:cNvSpPr>
            <a:spLocks noGrp="1"/>
          </p:cNvSpPr>
          <p:nvPr>
            <p:ph type="dt" sz="half" idx="10"/>
          </p:nvPr>
        </p:nvSpPr>
        <p:spPr/>
        <p:txBody>
          <a:bodyPr/>
          <a:lstStyle/>
          <a:p>
            <a:fld id="{A31148E5-2DAF-45EC-8E7E-76BACF32A4F5}" type="datetimeFigureOut">
              <a:rPr lang="en-GB" smtClean="0"/>
              <a:t>28/12/2017</a:t>
            </a:fld>
            <a:endParaRPr lang="en-GB"/>
          </a:p>
        </p:txBody>
      </p:sp>
      <p:sp>
        <p:nvSpPr>
          <p:cNvPr id="4" name="Footer Placeholder 3">
            <a:extLst>
              <a:ext uri="{FF2B5EF4-FFF2-40B4-BE49-F238E27FC236}">
                <a16:creationId xmlns:a16="http://schemas.microsoft.com/office/drawing/2014/main" id="{1A96B80D-861E-4443-846B-16487A1F126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1E1F4E-A96E-434C-98C5-35E8796720A9}"/>
              </a:ext>
            </a:extLst>
          </p:cNvPr>
          <p:cNvSpPr>
            <a:spLocks noGrp="1"/>
          </p:cNvSpPr>
          <p:nvPr>
            <p:ph type="sldNum" sz="quarter" idx="12"/>
          </p:nvPr>
        </p:nvSpPr>
        <p:spPr/>
        <p:txBody>
          <a:bodyPr/>
          <a:lstStyle/>
          <a:p>
            <a:fld id="{6E8F48FE-B79F-4833-9DF4-6937FEDAC9EB}" type="slidenum">
              <a:rPr lang="en-GB" smtClean="0"/>
              <a:t>‹#›</a:t>
            </a:fld>
            <a:endParaRPr lang="en-GB"/>
          </a:p>
        </p:txBody>
      </p:sp>
    </p:spTree>
    <p:extLst>
      <p:ext uri="{BB962C8B-B14F-4D97-AF65-F5344CB8AC3E}">
        <p14:creationId xmlns:p14="http://schemas.microsoft.com/office/powerpoint/2010/main" val="476759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85944E-B870-4E2F-9FBD-9FD10A21D1AD}"/>
              </a:ext>
            </a:extLst>
          </p:cNvPr>
          <p:cNvSpPr>
            <a:spLocks noGrp="1"/>
          </p:cNvSpPr>
          <p:nvPr>
            <p:ph type="dt" sz="half" idx="10"/>
          </p:nvPr>
        </p:nvSpPr>
        <p:spPr/>
        <p:txBody>
          <a:bodyPr/>
          <a:lstStyle/>
          <a:p>
            <a:fld id="{A31148E5-2DAF-45EC-8E7E-76BACF32A4F5}" type="datetimeFigureOut">
              <a:rPr lang="en-GB" smtClean="0"/>
              <a:t>28/12/2017</a:t>
            </a:fld>
            <a:endParaRPr lang="en-GB"/>
          </a:p>
        </p:txBody>
      </p:sp>
      <p:sp>
        <p:nvSpPr>
          <p:cNvPr id="3" name="Footer Placeholder 2">
            <a:extLst>
              <a:ext uri="{FF2B5EF4-FFF2-40B4-BE49-F238E27FC236}">
                <a16:creationId xmlns:a16="http://schemas.microsoft.com/office/drawing/2014/main" id="{D43D5F99-0879-4990-A430-ED8C85824B4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28C25DC-546D-4938-A4EF-F2B690CC42B8}"/>
              </a:ext>
            </a:extLst>
          </p:cNvPr>
          <p:cNvSpPr>
            <a:spLocks noGrp="1"/>
          </p:cNvSpPr>
          <p:nvPr>
            <p:ph type="sldNum" sz="quarter" idx="12"/>
          </p:nvPr>
        </p:nvSpPr>
        <p:spPr/>
        <p:txBody>
          <a:bodyPr/>
          <a:lstStyle/>
          <a:p>
            <a:fld id="{6E8F48FE-B79F-4833-9DF4-6937FEDAC9EB}" type="slidenum">
              <a:rPr lang="en-GB" smtClean="0"/>
              <a:t>‹#›</a:t>
            </a:fld>
            <a:endParaRPr lang="en-GB"/>
          </a:p>
        </p:txBody>
      </p:sp>
    </p:spTree>
    <p:extLst>
      <p:ext uri="{BB962C8B-B14F-4D97-AF65-F5344CB8AC3E}">
        <p14:creationId xmlns:p14="http://schemas.microsoft.com/office/powerpoint/2010/main" val="170443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F9432-06CD-4EF4-A127-61D839867D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3565AAF-1BC5-4F0D-A509-8672D244D5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0773084-7693-4AFF-A74E-7796937F21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51DA4B-46DD-4099-8F41-79AD01A08755}"/>
              </a:ext>
            </a:extLst>
          </p:cNvPr>
          <p:cNvSpPr>
            <a:spLocks noGrp="1"/>
          </p:cNvSpPr>
          <p:nvPr>
            <p:ph type="dt" sz="half" idx="10"/>
          </p:nvPr>
        </p:nvSpPr>
        <p:spPr/>
        <p:txBody>
          <a:bodyPr/>
          <a:lstStyle/>
          <a:p>
            <a:fld id="{A31148E5-2DAF-45EC-8E7E-76BACF32A4F5}" type="datetimeFigureOut">
              <a:rPr lang="en-GB" smtClean="0"/>
              <a:t>28/12/2017</a:t>
            </a:fld>
            <a:endParaRPr lang="en-GB"/>
          </a:p>
        </p:txBody>
      </p:sp>
      <p:sp>
        <p:nvSpPr>
          <p:cNvPr id="6" name="Footer Placeholder 5">
            <a:extLst>
              <a:ext uri="{FF2B5EF4-FFF2-40B4-BE49-F238E27FC236}">
                <a16:creationId xmlns:a16="http://schemas.microsoft.com/office/drawing/2014/main" id="{AC6A3DF4-E8A5-4999-90E5-4AC60902CF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E8C86F-B0DD-4C0B-891C-57C164655F26}"/>
              </a:ext>
            </a:extLst>
          </p:cNvPr>
          <p:cNvSpPr>
            <a:spLocks noGrp="1"/>
          </p:cNvSpPr>
          <p:nvPr>
            <p:ph type="sldNum" sz="quarter" idx="12"/>
          </p:nvPr>
        </p:nvSpPr>
        <p:spPr/>
        <p:txBody>
          <a:bodyPr/>
          <a:lstStyle/>
          <a:p>
            <a:fld id="{6E8F48FE-B79F-4833-9DF4-6937FEDAC9EB}" type="slidenum">
              <a:rPr lang="en-GB" smtClean="0"/>
              <a:t>‹#›</a:t>
            </a:fld>
            <a:endParaRPr lang="en-GB"/>
          </a:p>
        </p:txBody>
      </p:sp>
    </p:spTree>
    <p:extLst>
      <p:ext uri="{BB962C8B-B14F-4D97-AF65-F5344CB8AC3E}">
        <p14:creationId xmlns:p14="http://schemas.microsoft.com/office/powerpoint/2010/main" val="375843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8F05C-0BF8-44D3-8ABA-D3A825E7F1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B4F3BC7-3B20-4CA0-A1CC-7DDFF161AA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702A04F-0488-4CC6-BE73-FBBB4680C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688E26-30DA-47FE-8696-DAE8E64A258B}"/>
              </a:ext>
            </a:extLst>
          </p:cNvPr>
          <p:cNvSpPr>
            <a:spLocks noGrp="1"/>
          </p:cNvSpPr>
          <p:nvPr>
            <p:ph type="dt" sz="half" idx="10"/>
          </p:nvPr>
        </p:nvSpPr>
        <p:spPr/>
        <p:txBody>
          <a:bodyPr/>
          <a:lstStyle/>
          <a:p>
            <a:fld id="{A31148E5-2DAF-45EC-8E7E-76BACF32A4F5}" type="datetimeFigureOut">
              <a:rPr lang="en-GB" smtClean="0"/>
              <a:t>28/12/2017</a:t>
            </a:fld>
            <a:endParaRPr lang="en-GB"/>
          </a:p>
        </p:txBody>
      </p:sp>
      <p:sp>
        <p:nvSpPr>
          <p:cNvPr id="6" name="Footer Placeholder 5">
            <a:extLst>
              <a:ext uri="{FF2B5EF4-FFF2-40B4-BE49-F238E27FC236}">
                <a16:creationId xmlns:a16="http://schemas.microsoft.com/office/drawing/2014/main" id="{6E8F6479-FB7E-4EA8-B101-EB289D7464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92B287-90D2-41C2-84A2-D25153A99EED}"/>
              </a:ext>
            </a:extLst>
          </p:cNvPr>
          <p:cNvSpPr>
            <a:spLocks noGrp="1"/>
          </p:cNvSpPr>
          <p:nvPr>
            <p:ph type="sldNum" sz="quarter" idx="12"/>
          </p:nvPr>
        </p:nvSpPr>
        <p:spPr/>
        <p:txBody>
          <a:bodyPr/>
          <a:lstStyle/>
          <a:p>
            <a:fld id="{6E8F48FE-B79F-4833-9DF4-6937FEDAC9EB}" type="slidenum">
              <a:rPr lang="en-GB" smtClean="0"/>
              <a:t>‹#›</a:t>
            </a:fld>
            <a:endParaRPr lang="en-GB"/>
          </a:p>
        </p:txBody>
      </p:sp>
    </p:spTree>
    <p:extLst>
      <p:ext uri="{BB962C8B-B14F-4D97-AF65-F5344CB8AC3E}">
        <p14:creationId xmlns:p14="http://schemas.microsoft.com/office/powerpoint/2010/main" val="3458768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722032-A4CA-4773-A608-D6468B1F25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7D9291-34DE-4C1A-9D4B-F546055C8D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0DD72E-FB48-4790-8CA0-A1E65694C9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148E5-2DAF-45EC-8E7E-76BACF32A4F5}" type="datetimeFigureOut">
              <a:rPr lang="en-GB" smtClean="0"/>
              <a:t>28/12/2017</a:t>
            </a:fld>
            <a:endParaRPr lang="en-GB"/>
          </a:p>
        </p:txBody>
      </p:sp>
      <p:sp>
        <p:nvSpPr>
          <p:cNvPr id="5" name="Footer Placeholder 4">
            <a:extLst>
              <a:ext uri="{FF2B5EF4-FFF2-40B4-BE49-F238E27FC236}">
                <a16:creationId xmlns:a16="http://schemas.microsoft.com/office/drawing/2014/main" id="{78107969-856A-4A93-86C4-D29E543B41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4D0A135-D563-4106-A6C2-F663CD2106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F48FE-B79F-4833-9DF4-6937FEDAC9EB}" type="slidenum">
              <a:rPr lang="en-GB" smtClean="0"/>
              <a:t>‹#›</a:t>
            </a:fld>
            <a:endParaRPr lang="en-GB"/>
          </a:p>
        </p:txBody>
      </p:sp>
    </p:spTree>
    <p:extLst>
      <p:ext uri="{BB962C8B-B14F-4D97-AF65-F5344CB8AC3E}">
        <p14:creationId xmlns:p14="http://schemas.microsoft.com/office/powerpoint/2010/main" val="2005881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CA3EA-100E-4981-85CD-9A6980697DE6}"/>
              </a:ext>
            </a:extLst>
          </p:cNvPr>
          <p:cNvSpPr>
            <a:spLocks noGrp="1"/>
          </p:cNvSpPr>
          <p:nvPr>
            <p:ph type="ctrTitle"/>
          </p:nvPr>
        </p:nvSpPr>
        <p:spPr/>
        <p:txBody>
          <a:bodyPr>
            <a:normAutofit/>
          </a:bodyPr>
          <a:lstStyle/>
          <a:p>
            <a:r>
              <a:rPr lang="en-US" b="1" dirty="0"/>
              <a:t>KINETICS OF A SECOND-ORDER REACTION</a:t>
            </a:r>
            <a:br>
              <a:rPr lang="en-US" b="1" dirty="0"/>
            </a:br>
            <a:r>
              <a:rPr lang="en-US" sz="3100" b="1" dirty="0"/>
              <a:t>Part one</a:t>
            </a:r>
            <a:endParaRPr lang="en-GB" sz="3100" dirty="0"/>
          </a:p>
        </p:txBody>
      </p:sp>
      <p:sp>
        <p:nvSpPr>
          <p:cNvPr id="3" name="Subtitle 2">
            <a:extLst>
              <a:ext uri="{FF2B5EF4-FFF2-40B4-BE49-F238E27FC236}">
                <a16:creationId xmlns:a16="http://schemas.microsoft.com/office/drawing/2014/main" id="{D6095617-B903-4610-B098-E937A6B8EB07}"/>
              </a:ext>
            </a:extLst>
          </p:cNvPr>
          <p:cNvSpPr>
            <a:spLocks noGrp="1"/>
          </p:cNvSpPr>
          <p:nvPr>
            <p:ph type="subTitle" idx="1"/>
          </p:nvPr>
        </p:nvSpPr>
        <p:spPr/>
        <p:txBody>
          <a:bodyPr/>
          <a:lstStyle/>
          <a:p>
            <a:r>
              <a:rPr lang="en-GB" dirty="0"/>
              <a:t>Muaathe A Ibraheem</a:t>
            </a:r>
          </a:p>
          <a:p>
            <a:r>
              <a:rPr lang="en-GB" dirty="0"/>
              <a:t>Chemistry Department, College of sciences</a:t>
            </a:r>
          </a:p>
          <a:p>
            <a:r>
              <a:rPr lang="en-GB" dirty="0"/>
              <a:t>University of </a:t>
            </a:r>
            <a:r>
              <a:rPr lang="en-GB" dirty="0" err="1"/>
              <a:t>Diyala</a:t>
            </a:r>
            <a:endParaRPr lang="en-GB" dirty="0"/>
          </a:p>
        </p:txBody>
      </p:sp>
    </p:spTree>
    <p:extLst>
      <p:ext uri="{BB962C8B-B14F-4D97-AF65-F5344CB8AC3E}">
        <p14:creationId xmlns:p14="http://schemas.microsoft.com/office/powerpoint/2010/main" val="2993048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8562E1-5ADA-41CC-B9B1-07322C646AC2}"/>
              </a:ext>
            </a:extLst>
          </p:cNvPr>
          <p:cNvSpPr>
            <a:spLocks noGrp="1"/>
          </p:cNvSpPr>
          <p:nvPr>
            <p:ph type="title"/>
          </p:nvPr>
        </p:nvSpPr>
        <p:spPr/>
        <p:txBody>
          <a:bodyPr/>
          <a:lstStyle/>
          <a:p>
            <a:r>
              <a:rPr lang="en-GB" dirty="0"/>
              <a:t>Objective and Theory</a:t>
            </a:r>
          </a:p>
        </p:txBody>
      </p:sp>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00E52C4B-4B2C-4450-8A55-DF6354760EA6}"/>
                  </a:ext>
                </a:extLst>
              </p:cNvPr>
              <p:cNvSpPr>
                <a:spLocks noGrp="1"/>
              </p:cNvSpPr>
              <p:nvPr>
                <p:ph idx="1"/>
              </p:nvPr>
            </p:nvSpPr>
            <p:spPr>
              <a:xfrm>
                <a:off x="838200" y="1497496"/>
                <a:ext cx="10515600" cy="4679467"/>
              </a:xfrm>
            </p:spPr>
            <p:txBody>
              <a:bodyPr>
                <a:normAutofit fontScale="77500" lnSpcReduction="20000"/>
              </a:bodyPr>
              <a:lstStyle/>
              <a:p>
                <a:pPr marL="0" indent="0" hangingPunct="0">
                  <a:buNone/>
                </a:pPr>
                <a:r>
                  <a:rPr lang="en-US" b="1" dirty="0">
                    <a:latin typeface="Times New Roman" panose="02020603050405020304" pitchFamily="18" charset="0"/>
                    <a:cs typeface="Times New Roman" panose="02020603050405020304" pitchFamily="18" charset="0"/>
                  </a:rPr>
                  <a:t>OBJECTIVE</a:t>
                </a:r>
                <a:r>
                  <a:rPr lang="en-US" dirty="0"/>
                  <a:t> </a:t>
                </a:r>
                <a:r>
                  <a:rPr lang="en-US" b="1" dirty="0"/>
                  <a:t> :</a:t>
                </a:r>
                <a:r>
                  <a:rPr lang="en-US" dirty="0"/>
                  <a:t>To determine the rate constant of a second-order reaction, the saponification of ethyl acetate.</a:t>
                </a:r>
              </a:p>
              <a:p>
                <a:pPr marL="0" indent="0" hangingPunct="0">
                  <a:buNone/>
                </a:pPr>
                <a:endParaRPr lang="en-US" dirty="0"/>
              </a:p>
              <a:p>
                <a:pPr marL="0" indent="0" hangingPunct="0">
                  <a:buNone/>
                </a:pPr>
                <a:r>
                  <a:rPr lang="en-US" b="1" dirty="0">
                    <a:latin typeface="Times New Roman" panose="02020603050405020304" pitchFamily="18" charset="0"/>
                    <a:cs typeface="Times New Roman" panose="02020603050405020304" pitchFamily="18" charset="0"/>
                  </a:rPr>
                  <a:t>Theory:</a:t>
                </a:r>
                <a:r>
                  <a:rPr lang="en-US" dirty="0"/>
                  <a:t>  Fat ester hydrolysis in alkali media  is named as saponification ( Soap making) In recent years the term been used to refer to esters hydrolysis in alkali condition.</a:t>
                </a:r>
              </a:p>
              <a:p>
                <a:pPr marL="0" indent="0" hangingPunct="0">
                  <a:buNone/>
                </a:pPr>
                <a:r>
                  <a:rPr lang="en-US" dirty="0"/>
                  <a:t> Saponification of Ethyl acetate is written as </a:t>
                </a:r>
              </a:p>
              <a:p>
                <a:pPr marL="0" indent="0" hangingPunct="0">
                  <a:buNone/>
                </a:pPr>
                <a:endParaRPr lang="en-US" dirty="0"/>
              </a:p>
              <a:p>
                <a:pPr marL="0" indent="0" hangingPunct="0">
                  <a:buNone/>
                </a:pPr>
                <a14:m>
                  <m:oMathPara xmlns:m="http://schemas.openxmlformats.org/officeDocument/2006/math">
                    <m:oMathParaPr>
                      <m:jc m:val="left"/>
                    </m:oMathParaPr>
                    <m:oMath xmlns:m="http://schemas.openxmlformats.org/officeDocument/2006/math">
                      <m:r>
                        <a:rPr lang="en-US" i="1">
                          <a:latin typeface="Cambria Math" panose="02040503050406030204" pitchFamily="18" charset="0"/>
                        </a:rPr>
                        <m:t>𝐶</m:t>
                      </m:r>
                      <m:sSub>
                        <m:sSubPr>
                          <m:ctrlPr>
                            <a:rPr lang="en-GB"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3</m:t>
                          </m:r>
                        </m:sub>
                      </m:sSub>
                      <m:r>
                        <a:rPr lang="en-US" i="1">
                          <a:latin typeface="Cambria Math" panose="02040503050406030204" pitchFamily="18" charset="0"/>
                        </a:rPr>
                        <m:t>𝐶𝑂𝑂</m:t>
                      </m:r>
                      <m:sSub>
                        <m:sSubPr>
                          <m:ctrlPr>
                            <a:rPr lang="en-GB"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2</m:t>
                          </m:r>
                        </m:sub>
                      </m:sSub>
                      <m:sSub>
                        <m:sSubPr>
                          <m:ctrlPr>
                            <a:rPr lang="en-GB" i="1">
                              <a:latin typeface="Cambria Math" panose="02040503050406030204" pitchFamily="18" charset="0"/>
                            </a:rPr>
                          </m:ctrlPr>
                        </m:sSubPr>
                        <m:e>
                          <m:r>
                            <m:rPr>
                              <m:sty m:val="p"/>
                            </m:rPr>
                            <a:rPr lang="en-US">
                              <a:latin typeface="Cambria Math" panose="02040503050406030204" pitchFamily="18" charset="0"/>
                            </a:rPr>
                            <m:t>H</m:t>
                          </m:r>
                        </m:e>
                        <m:sub>
                          <m:r>
                            <a:rPr lang="en-US">
                              <a:latin typeface="Cambria Math" panose="02040503050406030204" pitchFamily="18" charset="0"/>
                            </a:rPr>
                            <m:t>5</m:t>
                          </m:r>
                        </m:sub>
                      </m:sSub>
                      <m:r>
                        <a:rPr lang="en-US">
                          <a:latin typeface="Cambria Math" panose="02040503050406030204" pitchFamily="18" charset="0"/>
                        </a:rPr>
                        <m:t>+</m:t>
                      </m:r>
                      <m:r>
                        <a:rPr lang="en-US" i="1">
                          <a:latin typeface="Cambria Math" panose="02040503050406030204" pitchFamily="18" charset="0"/>
                        </a:rPr>
                        <m:t> </m:t>
                      </m:r>
                      <m:r>
                        <a:rPr lang="en-US" i="1">
                          <a:latin typeface="Cambria Math" panose="02040503050406030204" pitchFamily="18" charset="0"/>
                        </a:rPr>
                        <m:t>𝑁</m:t>
                      </m:r>
                      <m:sSup>
                        <m:sSupPr>
                          <m:ctrlPr>
                            <a:rPr lang="en-GB" i="1">
                              <a:latin typeface="Cambria Math" panose="02040503050406030204" pitchFamily="18" charset="0"/>
                            </a:rPr>
                          </m:ctrlPr>
                        </m:sSupPr>
                        <m:e>
                          <m:r>
                            <a:rPr lang="en-US" i="1">
                              <a:latin typeface="Cambria Math" panose="02040503050406030204" pitchFamily="18" charset="0"/>
                            </a:rPr>
                            <m:t>𝑎</m:t>
                          </m:r>
                        </m:e>
                        <m:sup>
                          <m:r>
                            <a:rPr lang="en-US" i="1">
                              <a:latin typeface="Cambria Math" panose="02040503050406030204" pitchFamily="18" charset="0"/>
                            </a:rPr>
                            <m:t>+</m:t>
                          </m:r>
                        </m:sup>
                      </m:sSup>
                      <m:r>
                        <a:rPr lang="en-US" i="1">
                          <a:latin typeface="Cambria Math" panose="02040503050406030204" pitchFamily="18" charset="0"/>
                        </a:rPr>
                        <m:t>−</m:t>
                      </m:r>
                      <m:r>
                        <a:rPr lang="en-US" i="1">
                          <a:latin typeface="Cambria Math" panose="02040503050406030204" pitchFamily="18" charset="0"/>
                        </a:rPr>
                        <m:t>𝑂</m:t>
                      </m:r>
                      <m:sSup>
                        <m:sSupPr>
                          <m:ctrlPr>
                            <a:rPr lang="en-GB" i="1">
                              <a:latin typeface="Cambria Math" panose="02040503050406030204" pitchFamily="18" charset="0"/>
                            </a:rPr>
                          </m:ctrlPr>
                        </m:sSupPr>
                        <m:e>
                          <m:r>
                            <a:rPr lang="en-US" i="1">
                              <a:latin typeface="Cambria Math" panose="02040503050406030204" pitchFamily="18" charset="0"/>
                            </a:rPr>
                            <m:t>𝐻</m:t>
                          </m:r>
                        </m:e>
                        <m:sup>
                          <m:r>
                            <a:rPr lang="en-US" i="1">
                              <a:latin typeface="Cambria Math" panose="02040503050406030204" pitchFamily="18" charset="0"/>
                            </a:rPr>
                            <m:t>−</m:t>
                          </m:r>
                        </m:sup>
                      </m:sSup>
                      <m:r>
                        <a:rPr lang="en-US" i="1">
                          <a:latin typeface="Cambria Math" panose="02040503050406030204" pitchFamily="18" charset="0"/>
                        </a:rPr>
                        <m:t> →</m:t>
                      </m:r>
                      <m:r>
                        <a:rPr lang="en-US">
                          <a:latin typeface="Cambria Math" panose="02040503050406030204" pitchFamily="18" charset="0"/>
                        </a:rPr>
                        <m:t> </m:t>
                      </m:r>
                      <m:r>
                        <a:rPr lang="en-US" i="1">
                          <a:latin typeface="Cambria Math" panose="02040503050406030204" pitchFamily="18" charset="0"/>
                        </a:rPr>
                        <m:t>𝐶</m:t>
                      </m:r>
                      <m:sSub>
                        <m:sSubPr>
                          <m:ctrlPr>
                            <a:rPr lang="en-GB"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3</m:t>
                          </m:r>
                        </m:sub>
                      </m:sSub>
                      <m:r>
                        <a:rPr lang="en-US" i="1">
                          <a:latin typeface="Cambria Math" panose="02040503050406030204" pitchFamily="18" charset="0"/>
                        </a:rPr>
                        <m:t>𝐶𝑂𝑂𝑁𝑎</m:t>
                      </m:r>
                      <m:r>
                        <a:rPr lang="en-US" i="1">
                          <a:latin typeface="Cambria Math" panose="02040503050406030204" pitchFamily="18" charset="0"/>
                        </a:rPr>
                        <m:t>+ </m:t>
                      </m:r>
                      <m:sSub>
                        <m:sSubPr>
                          <m:ctrlPr>
                            <a:rPr lang="en-GB"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2</m:t>
                          </m:r>
                        </m:sub>
                      </m:sSub>
                      <m:sSub>
                        <m:sSubPr>
                          <m:ctrlPr>
                            <a:rPr lang="en-GB"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5</m:t>
                          </m:r>
                        </m:sub>
                      </m:sSub>
                      <m:r>
                        <a:rPr lang="en-US" i="1">
                          <a:latin typeface="Cambria Math" panose="02040503050406030204" pitchFamily="18" charset="0"/>
                        </a:rPr>
                        <m:t>𝑂𝐻</m:t>
                      </m:r>
                    </m:oMath>
                  </m:oMathPara>
                </a14:m>
                <a:endParaRPr lang="en-US" dirty="0"/>
              </a:p>
              <a:p>
                <a:pPr marL="0" indent="0" hangingPunct="0">
                  <a:buNone/>
                </a:pPr>
                <a:endParaRPr lang="en-US" dirty="0"/>
              </a:p>
              <a:p>
                <a:pPr marL="0" indent="0">
                  <a:buNone/>
                </a:pPr>
                <a:r>
                  <a:rPr lang="en-US" dirty="0"/>
                  <a:t>T=0     a			b	           zero		zero</a:t>
                </a:r>
                <a:endParaRPr lang="en-GB" dirty="0"/>
              </a:p>
              <a:p>
                <a:pPr marL="0" indent="0">
                  <a:buNone/>
                </a:pPr>
                <a:r>
                  <a:rPr lang="en-US" dirty="0"/>
                  <a:t>T=t    a-x	            b-x             	  x		  x</a:t>
                </a:r>
                <a:endParaRPr lang="en-GB" dirty="0"/>
              </a:p>
              <a:p>
                <a:pPr marL="0" indent="0" hangingPunct="0">
                  <a:buNone/>
                </a:pPr>
                <a:r>
                  <a:rPr lang="en-US" dirty="0"/>
                  <a:t>	</a:t>
                </a:r>
                <a:endParaRPr lang="en-GB" dirty="0"/>
              </a:p>
              <a:p>
                <a:pPr marL="0" indent="0" hangingPunct="0">
                  <a:buNone/>
                </a:pPr>
                <a:r>
                  <a:rPr lang="en-US" dirty="0"/>
                  <a:t> </a:t>
                </a:r>
                <a:endParaRPr lang="en-GB" dirty="0"/>
              </a:p>
              <a:p>
                <a:pPr marL="0" indent="0">
                  <a:buNone/>
                </a:pPr>
                <a:endParaRPr lang="en-GB" dirty="0"/>
              </a:p>
            </p:txBody>
          </p:sp>
        </mc:Choice>
        <mc:Fallback xmlns="">
          <p:sp>
            <p:nvSpPr>
              <p:cNvPr id="5" name="Content Placeholder 4">
                <a:extLst>
                  <a:ext uri="{FF2B5EF4-FFF2-40B4-BE49-F238E27FC236}">
                    <a16:creationId xmlns:a16="http://schemas.microsoft.com/office/drawing/2014/main" id="{00E52C4B-4B2C-4450-8A55-DF6354760EA6}"/>
                  </a:ext>
                </a:extLst>
              </p:cNvPr>
              <p:cNvSpPr>
                <a:spLocks noGrp="1" noRot="1" noChangeAspect="1" noMove="1" noResize="1" noEditPoints="1" noAdjustHandles="1" noChangeArrowheads="1" noChangeShapeType="1" noTextEdit="1"/>
              </p:cNvSpPr>
              <p:nvPr>
                <p:ph idx="1"/>
              </p:nvPr>
            </p:nvSpPr>
            <p:spPr>
              <a:xfrm>
                <a:off x="838200" y="1497496"/>
                <a:ext cx="10515600" cy="4679467"/>
              </a:xfrm>
              <a:blipFill>
                <a:blip r:embed="rId2"/>
                <a:stretch>
                  <a:fillRect l="-754" t="-2868"/>
                </a:stretch>
              </a:blipFill>
            </p:spPr>
            <p:txBody>
              <a:bodyPr/>
              <a:lstStyle/>
              <a:p>
                <a:r>
                  <a:rPr lang="en-GB">
                    <a:noFill/>
                  </a:rPr>
                  <a:t> </a:t>
                </a:r>
              </a:p>
            </p:txBody>
          </p:sp>
        </mc:Fallback>
      </mc:AlternateContent>
    </p:spTree>
    <p:extLst>
      <p:ext uri="{BB962C8B-B14F-4D97-AF65-F5344CB8AC3E}">
        <p14:creationId xmlns:p14="http://schemas.microsoft.com/office/powerpoint/2010/main" val="1313615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54D9739-D579-42D8-9A69-3E1F8BABF322}"/>
                  </a:ext>
                </a:extLst>
              </p:cNvPr>
              <p:cNvSpPr>
                <a:spLocks noGrp="1"/>
              </p:cNvSpPr>
              <p:nvPr>
                <p:ph idx="1"/>
              </p:nvPr>
            </p:nvSpPr>
            <p:spPr>
              <a:xfrm>
                <a:off x="838200" y="636104"/>
                <a:ext cx="10515600" cy="5804453"/>
              </a:xfrm>
            </p:spPr>
            <p:txBody>
              <a:bodyPr>
                <a:normAutofit/>
              </a:bodyPr>
              <a:lstStyle/>
              <a:p>
                <a:pPr marL="0" indent="0">
                  <a:buNone/>
                </a:pPr>
                <a:r>
                  <a:rPr lang="en-GB" sz="2000" dirty="0"/>
                  <a:t>And the rate of equation is</a:t>
                </a:r>
              </a:p>
              <a:p>
                <a:pPr marL="0" indent="0">
                  <a:buNone/>
                </a:pPr>
                <a14:m>
                  <m:oMath xmlns:m="http://schemas.openxmlformats.org/officeDocument/2006/math">
                    <m:r>
                      <a:rPr lang="en-US" sz="2000" i="1" smtClean="0">
                        <a:latin typeface="Cambria Math" panose="02040503050406030204" pitchFamily="18" charset="0"/>
                      </a:rPr>
                      <m:t>𝑅</m:t>
                    </m:r>
                    <m:r>
                      <a:rPr lang="en-US" sz="2000" i="1" smtClean="0">
                        <a:latin typeface="Cambria Math" panose="02040503050406030204" pitchFamily="18" charset="0"/>
                      </a:rPr>
                      <m:t>=</m:t>
                    </m:r>
                    <m:f>
                      <m:fPr>
                        <m:ctrlPr>
                          <a:rPr lang="en-GB" sz="2000" i="1">
                            <a:latin typeface="Cambria Math" panose="02040503050406030204" pitchFamily="18" charset="0"/>
                          </a:rPr>
                        </m:ctrlPr>
                      </m:fPr>
                      <m:num>
                        <m:r>
                          <a:rPr lang="en-US" sz="2000" i="1">
                            <a:latin typeface="Cambria Math" panose="02040503050406030204" pitchFamily="18" charset="0"/>
                          </a:rPr>
                          <m:t>𝑑𝑥</m:t>
                        </m:r>
                      </m:num>
                      <m:den>
                        <m:r>
                          <a:rPr lang="en-US" sz="2000" i="1">
                            <a:latin typeface="Cambria Math" panose="02040503050406030204" pitchFamily="18" charset="0"/>
                          </a:rPr>
                          <m:t>𝑑𝑡</m:t>
                        </m:r>
                      </m:den>
                    </m:f>
                    <m:r>
                      <a:rPr lang="en-US" sz="2000" i="1">
                        <a:latin typeface="Cambria Math" panose="02040503050406030204" pitchFamily="18" charset="0"/>
                      </a:rPr>
                      <m:t>∝</m:t>
                    </m:r>
                    <m:sSup>
                      <m:sSupPr>
                        <m:ctrlPr>
                          <a:rPr lang="en-GB" sz="2000" i="1">
                            <a:latin typeface="Cambria Math" panose="02040503050406030204" pitchFamily="18" charset="0"/>
                          </a:rPr>
                        </m:ctrlPr>
                      </m:sSupPr>
                      <m:e>
                        <m:d>
                          <m:dPr>
                            <m:begChr m:val="["/>
                            <m:endChr m:val="]"/>
                            <m:ctrlPr>
                              <a:rPr lang="en-GB" sz="2000" i="1">
                                <a:latin typeface="Cambria Math" panose="02040503050406030204" pitchFamily="18" charset="0"/>
                              </a:rPr>
                            </m:ctrlPr>
                          </m:dPr>
                          <m:e>
                            <m:r>
                              <a:rPr lang="en-US" sz="2000" i="1">
                                <a:latin typeface="Cambria Math" panose="02040503050406030204" pitchFamily="18" charset="0"/>
                              </a:rPr>
                              <m:t>𝐶</m:t>
                            </m:r>
                            <m:sSub>
                              <m:sSubPr>
                                <m:ctrlPr>
                                  <a:rPr lang="en-GB" sz="2000" i="1">
                                    <a:latin typeface="Cambria Math" panose="02040503050406030204" pitchFamily="18" charset="0"/>
                                  </a:rPr>
                                </m:ctrlPr>
                              </m:sSubPr>
                              <m:e>
                                <m:r>
                                  <a:rPr lang="en-US" sz="2000" i="1">
                                    <a:latin typeface="Cambria Math" panose="02040503050406030204" pitchFamily="18" charset="0"/>
                                  </a:rPr>
                                  <m:t>𝐻</m:t>
                                </m:r>
                              </m:e>
                              <m:sub>
                                <m:r>
                                  <a:rPr lang="en-US" sz="2000" i="1">
                                    <a:latin typeface="Cambria Math" panose="02040503050406030204" pitchFamily="18" charset="0"/>
                                  </a:rPr>
                                  <m:t>3</m:t>
                                </m:r>
                              </m:sub>
                            </m:sSub>
                            <m:r>
                              <a:rPr lang="en-US" sz="2000" i="1">
                                <a:latin typeface="Cambria Math" panose="02040503050406030204" pitchFamily="18" charset="0"/>
                              </a:rPr>
                              <m:t>𝐶𝑂𝑂</m:t>
                            </m:r>
                            <m:sSub>
                              <m:sSubPr>
                                <m:ctrlPr>
                                  <a:rPr lang="en-GB" sz="2000" i="1">
                                    <a:latin typeface="Cambria Math" panose="02040503050406030204" pitchFamily="18" charset="0"/>
                                  </a:rPr>
                                </m:ctrlPr>
                              </m:sSubPr>
                              <m:e>
                                <m:r>
                                  <a:rPr lang="en-US" sz="2000" i="1">
                                    <a:latin typeface="Cambria Math" panose="02040503050406030204" pitchFamily="18" charset="0"/>
                                  </a:rPr>
                                  <m:t>𝐶</m:t>
                                </m:r>
                              </m:e>
                              <m:sub>
                                <m:r>
                                  <a:rPr lang="en-US" sz="2000" i="1">
                                    <a:latin typeface="Cambria Math" panose="02040503050406030204" pitchFamily="18" charset="0"/>
                                  </a:rPr>
                                  <m:t>2</m:t>
                                </m:r>
                              </m:sub>
                            </m:sSub>
                            <m:sSub>
                              <m:sSubPr>
                                <m:ctrlPr>
                                  <a:rPr lang="en-GB" sz="2000" i="1">
                                    <a:latin typeface="Cambria Math" panose="02040503050406030204" pitchFamily="18" charset="0"/>
                                  </a:rPr>
                                </m:ctrlPr>
                              </m:sSubPr>
                              <m:e>
                                <m:r>
                                  <a:rPr lang="en-US" sz="2000" i="1">
                                    <a:latin typeface="Cambria Math" panose="02040503050406030204" pitchFamily="18" charset="0"/>
                                  </a:rPr>
                                  <m:t>𝐻</m:t>
                                </m:r>
                              </m:e>
                              <m:sub>
                                <m:r>
                                  <a:rPr lang="en-US" sz="2000" i="1">
                                    <a:latin typeface="Cambria Math" panose="02040503050406030204" pitchFamily="18" charset="0"/>
                                  </a:rPr>
                                  <m:t>5</m:t>
                                </m:r>
                              </m:sub>
                            </m:sSub>
                          </m:e>
                        </m:d>
                      </m:e>
                      <m:sup>
                        <m:r>
                          <a:rPr lang="en-US" sz="2000" i="1">
                            <a:latin typeface="Cambria Math" panose="02040503050406030204" pitchFamily="18" charset="0"/>
                          </a:rPr>
                          <m:t>𝛼</m:t>
                        </m:r>
                      </m:sup>
                    </m:sSup>
                    <m:sSup>
                      <m:sSupPr>
                        <m:ctrlPr>
                          <a:rPr lang="en-GB" sz="2000" i="1">
                            <a:latin typeface="Cambria Math" panose="02040503050406030204" pitchFamily="18" charset="0"/>
                          </a:rPr>
                        </m:ctrlPr>
                      </m:sSupPr>
                      <m:e>
                        <m:d>
                          <m:dPr>
                            <m:begChr m:val="["/>
                            <m:endChr m:val="]"/>
                            <m:ctrlPr>
                              <a:rPr lang="en-GB" sz="2000" i="1">
                                <a:latin typeface="Cambria Math" panose="02040503050406030204" pitchFamily="18" charset="0"/>
                              </a:rPr>
                            </m:ctrlPr>
                          </m:dPr>
                          <m:e>
                            <m:r>
                              <a:rPr lang="en-US" sz="2000" i="1">
                                <a:latin typeface="Cambria Math" panose="02040503050406030204" pitchFamily="18" charset="0"/>
                              </a:rPr>
                              <m:t>𝑁𝑎𝑂𝐻</m:t>
                            </m:r>
                          </m:e>
                        </m:d>
                      </m:e>
                      <m:sup>
                        <m:r>
                          <a:rPr lang="en-US" sz="2000" i="1">
                            <a:latin typeface="Cambria Math" panose="02040503050406030204" pitchFamily="18" charset="0"/>
                          </a:rPr>
                          <m:t>𝛽</m:t>
                        </m:r>
                      </m:sup>
                    </m:sSup>
                  </m:oMath>
                </a14:m>
                <a:r>
                  <a:rPr lang="en-GB" sz="2000" dirty="0"/>
                  <a:t>,       </a:t>
                </a:r>
              </a:p>
              <a:p>
                <a:pPr marL="0" indent="0">
                  <a:buNone/>
                </a:pPr>
                <a:r>
                  <a:rPr lang="en-GB" sz="2000" dirty="0"/>
                  <a:t>  </a:t>
                </a:r>
                <a14:m>
                  <m:oMath xmlns:m="http://schemas.openxmlformats.org/officeDocument/2006/math">
                    <m:f>
                      <m:fPr>
                        <m:ctrlPr>
                          <a:rPr lang="en-GB" sz="2400" i="1">
                            <a:latin typeface="Cambria Math" panose="02040503050406030204" pitchFamily="18" charset="0"/>
                          </a:rPr>
                        </m:ctrlPr>
                      </m:fPr>
                      <m:num>
                        <m:r>
                          <a:rPr lang="en-US" sz="2400" i="1">
                            <a:latin typeface="Cambria Math" panose="02040503050406030204" pitchFamily="18" charset="0"/>
                          </a:rPr>
                          <m:t>𝑑𝑥</m:t>
                        </m:r>
                      </m:num>
                      <m:den>
                        <m:r>
                          <a:rPr lang="en-US" sz="2400" i="1">
                            <a:latin typeface="Cambria Math" panose="02040503050406030204" pitchFamily="18" charset="0"/>
                          </a:rPr>
                          <m:t>𝑑𝑡</m:t>
                        </m:r>
                      </m:den>
                    </m:f>
                    <m:r>
                      <a:rPr lang="en-US" sz="2400" i="1">
                        <a:latin typeface="Cambria Math" panose="02040503050406030204" pitchFamily="18" charset="0"/>
                      </a:rPr>
                      <m:t>=</m:t>
                    </m:r>
                    <m:r>
                      <a:rPr lang="en-US" sz="2400" i="1">
                        <a:latin typeface="Cambria Math" panose="02040503050406030204" pitchFamily="18" charset="0"/>
                      </a:rPr>
                      <m:t>𝑘</m:t>
                    </m:r>
                    <m:d>
                      <m:dPr>
                        <m:ctrlPr>
                          <a:rPr lang="en-GB" sz="2400" i="1">
                            <a:latin typeface="Cambria Math" panose="02040503050406030204" pitchFamily="18" charset="0"/>
                          </a:rPr>
                        </m:ctrlPr>
                      </m:dPr>
                      <m:e>
                        <m:r>
                          <a:rPr lang="en-US" sz="2400" i="1">
                            <a:latin typeface="Cambria Math" panose="02040503050406030204" pitchFamily="18" charset="0"/>
                          </a:rPr>
                          <m:t>𝑎</m:t>
                        </m:r>
                        <m:r>
                          <a:rPr lang="en-US" sz="2400" i="1">
                            <a:latin typeface="Cambria Math" panose="02040503050406030204" pitchFamily="18" charset="0"/>
                          </a:rPr>
                          <m:t>−</m:t>
                        </m:r>
                        <m:r>
                          <a:rPr lang="en-US" sz="2400" i="1">
                            <a:latin typeface="Cambria Math" panose="02040503050406030204" pitchFamily="18" charset="0"/>
                          </a:rPr>
                          <m:t>𝑥</m:t>
                        </m:r>
                      </m:e>
                    </m:d>
                    <m:d>
                      <m:dPr>
                        <m:ctrlPr>
                          <a:rPr lang="en-US" sz="2400" i="1">
                            <a:latin typeface="Cambria Math" panose="02040503050406030204" pitchFamily="18" charset="0"/>
                          </a:rPr>
                        </m:ctrlPr>
                      </m:dPr>
                      <m:e>
                        <m:r>
                          <a:rPr lang="en-US" sz="2400" i="1">
                            <a:latin typeface="Cambria Math" panose="02040503050406030204" pitchFamily="18" charset="0"/>
                          </a:rPr>
                          <m:t>𝑏</m:t>
                        </m:r>
                        <m:r>
                          <a:rPr lang="en-US" sz="2400" i="1">
                            <a:latin typeface="Cambria Math" panose="02040503050406030204" pitchFamily="18" charset="0"/>
                          </a:rPr>
                          <m:t>−</m:t>
                        </m:r>
                        <m:r>
                          <a:rPr lang="en-US" sz="2400" i="1">
                            <a:latin typeface="Cambria Math" panose="02040503050406030204" pitchFamily="18" charset="0"/>
                          </a:rPr>
                          <m:t>𝑥</m:t>
                        </m:r>
                      </m:e>
                    </m:d>
                    <m:r>
                      <a:rPr lang="en-GB" sz="2400" b="0" i="1" smtClean="0">
                        <a:latin typeface="Cambria Math" panose="02040503050406030204" pitchFamily="18" charset="0"/>
                      </a:rPr>
                      <m:t>……………….(1)</m:t>
                    </m:r>
                  </m:oMath>
                </a14:m>
                <a:endParaRPr lang="en-GB" sz="2400" dirty="0"/>
              </a:p>
              <a:p>
                <a:pPr marL="0" indent="0">
                  <a:buNone/>
                </a:pPr>
                <a:endParaRPr lang="en-GB" sz="400" dirty="0"/>
              </a:p>
              <a:p>
                <a:pPr marL="0" indent="0">
                  <a:buNone/>
                </a:pPr>
                <a:r>
                  <a:rPr lang="en-GB" sz="2400" dirty="0"/>
                  <a:t>When a=b;</a:t>
                </a:r>
              </a:p>
              <a:p>
                <a:pPr marL="0" indent="0">
                  <a:buNone/>
                </a:pPr>
                <a:endParaRPr lang="en-GB" sz="800" dirty="0"/>
              </a:p>
              <a:p>
                <a:pPr marL="0" indent="0">
                  <a:buNone/>
                </a:pPr>
                <a:r>
                  <a:rPr lang="en-GB" sz="2400" i="1" dirty="0"/>
                  <a:t>    </a:t>
                </a:r>
                <a14:m>
                  <m:oMath xmlns:m="http://schemas.openxmlformats.org/officeDocument/2006/math">
                    <m:f>
                      <m:fPr>
                        <m:ctrlPr>
                          <a:rPr lang="en-GB" sz="2400" i="1">
                            <a:latin typeface="Cambria Math" panose="02040503050406030204" pitchFamily="18" charset="0"/>
                          </a:rPr>
                        </m:ctrlPr>
                      </m:fPr>
                      <m:num>
                        <m:r>
                          <a:rPr lang="en-US" sz="2400" i="1">
                            <a:latin typeface="Cambria Math" panose="02040503050406030204" pitchFamily="18" charset="0"/>
                          </a:rPr>
                          <m:t>𝑑𝑥</m:t>
                        </m:r>
                      </m:num>
                      <m:den>
                        <m:r>
                          <a:rPr lang="en-US" sz="2400" i="1">
                            <a:latin typeface="Cambria Math" panose="02040503050406030204" pitchFamily="18" charset="0"/>
                          </a:rPr>
                          <m:t>𝑑𝑡</m:t>
                        </m:r>
                      </m:den>
                    </m:f>
                    <m:r>
                      <a:rPr lang="en-US" sz="2400" i="1">
                        <a:latin typeface="Cambria Math" panose="02040503050406030204" pitchFamily="18" charset="0"/>
                      </a:rPr>
                      <m:t>=</m:t>
                    </m:r>
                    <m:r>
                      <a:rPr lang="en-US" sz="2400" i="1">
                        <a:latin typeface="Cambria Math" panose="02040503050406030204" pitchFamily="18" charset="0"/>
                      </a:rPr>
                      <m:t>𝑘</m:t>
                    </m:r>
                    <m:r>
                      <a:rPr lang="en-US" sz="2400" i="1">
                        <a:latin typeface="Cambria Math" panose="02040503050406030204" pitchFamily="18" charset="0"/>
                      </a:rPr>
                      <m:t>(</m:t>
                    </m:r>
                    <m:r>
                      <a:rPr lang="en-US" sz="2400" i="1">
                        <a:latin typeface="Cambria Math" panose="02040503050406030204" pitchFamily="18" charset="0"/>
                      </a:rPr>
                      <m:t>𝑎</m:t>
                    </m:r>
                    <m:r>
                      <a:rPr lang="en-US" sz="2400" i="1">
                        <a:latin typeface="Cambria Math" panose="02040503050406030204" pitchFamily="18" charset="0"/>
                      </a:rPr>
                      <m:t>−</m:t>
                    </m:r>
                    <m:r>
                      <a:rPr lang="en-US" sz="2400" i="1">
                        <a:latin typeface="Cambria Math" panose="02040503050406030204" pitchFamily="18" charset="0"/>
                      </a:rPr>
                      <m:t>𝑥</m:t>
                    </m:r>
                    <m:sSup>
                      <m:sSupPr>
                        <m:ctrlPr>
                          <a:rPr lang="en-GB" sz="2400" i="1">
                            <a:latin typeface="Cambria Math" panose="02040503050406030204" pitchFamily="18" charset="0"/>
                          </a:rPr>
                        </m:ctrlPr>
                      </m:sSupPr>
                      <m:e>
                        <m:r>
                          <a:rPr lang="en-US" sz="2400" i="1">
                            <a:latin typeface="Cambria Math" panose="02040503050406030204" pitchFamily="18" charset="0"/>
                          </a:rPr>
                          <m:t>)</m:t>
                        </m:r>
                      </m:e>
                      <m:sup>
                        <m:r>
                          <a:rPr lang="en-US" sz="2400" i="1">
                            <a:latin typeface="Cambria Math" panose="02040503050406030204" pitchFamily="18" charset="0"/>
                          </a:rPr>
                          <m:t>2</m:t>
                        </m:r>
                      </m:sup>
                    </m:sSup>
                  </m:oMath>
                </a14:m>
                <a:endParaRPr lang="en-GB" sz="2400" i="1" dirty="0"/>
              </a:p>
              <a:p>
                <a:pPr marL="0" indent="0">
                  <a:buNone/>
                </a:pPr>
                <a:r>
                  <a:rPr lang="en-GB" sz="2400" i="1" dirty="0"/>
                  <a:t>By integrate the above equation we get</a:t>
                </a:r>
              </a:p>
              <a:p>
                <a:pPr marL="0" indent="0">
                  <a:buNone/>
                </a:pPr>
                <a:endParaRPr lang="en-GB" sz="400" i="1" dirty="0"/>
              </a:p>
              <a:p>
                <a:pPr marL="0" indent="0">
                  <a:buNone/>
                </a:pPr>
                <a14:m>
                  <m:oMath xmlns:m="http://schemas.openxmlformats.org/officeDocument/2006/math">
                    <m:sSub>
                      <m:sSubPr>
                        <m:ctrlPr>
                          <a:rPr lang="en-GB" sz="2400" i="1">
                            <a:latin typeface="Cambria Math" panose="02040503050406030204" pitchFamily="18" charset="0"/>
                          </a:rPr>
                        </m:ctrlPr>
                      </m:sSubPr>
                      <m:e>
                        <m:r>
                          <a:rPr lang="en-US" sz="2400" i="1">
                            <a:latin typeface="Cambria Math" panose="02040503050406030204" pitchFamily="18" charset="0"/>
                          </a:rPr>
                          <m:t>𝑘</m:t>
                        </m:r>
                      </m:e>
                      <m:sub>
                        <m:r>
                          <a:rPr lang="en-US" sz="2400" i="1">
                            <a:latin typeface="Cambria Math" panose="02040503050406030204" pitchFamily="18" charset="0"/>
                          </a:rPr>
                          <m:t>2</m:t>
                        </m:r>
                      </m:sub>
                    </m:sSub>
                    <m:r>
                      <a:rPr lang="en-US" sz="2400" i="1">
                        <a:latin typeface="Cambria Math" panose="02040503050406030204" pitchFamily="18" charset="0"/>
                      </a:rPr>
                      <m:t>𝑡</m:t>
                    </m:r>
                    <m:r>
                      <a:rPr lang="en-US" sz="2400" i="1">
                        <a:latin typeface="Cambria Math" panose="02040503050406030204" pitchFamily="18" charset="0"/>
                      </a:rPr>
                      <m:t>=</m:t>
                    </m:r>
                    <m:f>
                      <m:fPr>
                        <m:ctrlPr>
                          <a:rPr lang="en-GB"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rPr>
                          <m:t>(</m:t>
                        </m:r>
                        <m:r>
                          <a:rPr lang="en-US" sz="2400" i="1">
                            <a:latin typeface="Cambria Math" panose="02040503050406030204" pitchFamily="18" charset="0"/>
                          </a:rPr>
                          <m:t>𝑎</m:t>
                        </m:r>
                        <m:r>
                          <a:rPr lang="en-US" sz="2400" i="1">
                            <a:latin typeface="Cambria Math" panose="02040503050406030204" pitchFamily="18" charset="0"/>
                          </a:rPr>
                          <m:t>−</m:t>
                        </m:r>
                        <m:r>
                          <a:rPr lang="en-US" sz="2400" i="1">
                            <a:latin typeface="Cambria Math" panose="02040503050406030204" pitchFamily="18" charset="0"/>
                          </a:rPr>
                          <m:t>𝑥</m:t>
                        </m:r>
                        <m:r>
                          <a:rPr lang="en-US" sz="2400" i="1">
                            <a:latin typeface="Cambria Math" panose="02040503050406030204" pitchFamily="18" charset="0"/>
                          </a:rPr>
                          <m:t>)</m:t>
                        </m:r>
                      </m:den>
                    </m:f>
                    <m:r>
                      <a:rPr lang="en-US" sz="2400" i="1">
                        <a:latin typeface="Cambria Math" panose="02040503050406030204" pitchFamily="18" charset="0"/>
                      </a:rPr>
                      <m:t>−</m:t>
                    </m:r>
                    <m:f>
                      <m:fPr>
                        <m:ctrlPr>
                          <a:rPr lang="en-GB"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rPr>
                          <m:t>(</m:t>
                        </m:r>
                        <m:r>
                          <a:rPr lang="en-US" sz="2400" i="1">
                            <a:latin typeface="Cambria Math" panose="02040503050406030204" pitchFamily="18" charset="0"/>
                          </a:rPr>
                          <m:t>𝑎</m:t>
                        </m:r>
                        <m:r>
                          <a:rPr lang="en-US" sz="2400" i="1">
                            <a:latin typeface="Cambria Math" panose="02040503050406030204" pitchFamily="18" charset="0"/>
                          </a:rPr>
                          <m:t>)</m:t>
                        </m:r>
                      </m:den>
                    </m:f>
                    <m:r>
                      <a:rPr lang="en-US" sz="2400" i="1">
                        <a:latin typeface="Cambria Math" panose="02040503050406030204" pitchFamily="18" charset="0"/>
                      </a:rPr>
                      <m:t>………………………….(2)</m:t>
                    </m:r>
                  </m:oMath>
                </a14:m>
                <a:r>
                  <a:rPr lang="en-GB" sz="2400" i="1" dirty="0"/>
                  <a:t> or </a:t>
                </a:r>
              </a:p>
              <a:p>
                <a:pPr marL="0" indent="0">
                  <a:buNone/>
                </a:pPr>
                <a:endParaRPr lang="en-GB" sz="800" i="1" dirty="0"/>
              </a:p>
              <a:p>
                <a:pPr marL="0" indent="0">
                  <a:buNone/>
                </a:pPr>
                <a14:m>
                  <m:oMath xmlns:m="http://schemas.openxmlformats.org/officeDocument/2006/math">
                    <m:sSub>
                      <m:sSubPr>
                        <m:ctrlPr>
                          <a:rPr lang="en-GB" sz="2400" i="1">
                            <a:latin typeface="Cambria Math" panose="02040503050406030204" pitchFamily="18" charset="0"/>
                          </a:rPr>
                        </m:ctrlPr>
                      </m:sSubPr>
                      <m:e>
                        <m:r>
                          <a:rPr lang="en-US" sz="2400" i="1">
                            <a:latin typeface="Cambria Math" panose="02040503050406030204" pitchFamily="18" charset="0"/>
                          </a:rPr>
                          <m:t>𝑘</m:t>
                        </m:r>
                      </m:e>
                      <m:sub>
                        <m:r>
                          <a:rPr lang="en-US" sz="2400" i="1">
                            <a:latin typeface="Cambria Math" panose="02040503050406030204" pitchFamily="18" charset="0"/>
                          </a:rPr>
                          <m:t>2</m:t>
                        </m:r>
                      </m:sub>
                    </m:sSub>
                    <m:r>
                      <a:rPr lang="en-US" sz="2400" i="1">
                        <a:latin typeface="Cambria Math" panose="02040503050406030204" pitchFamily="18" charset="0"/>
                      </a:rPr>
                      <m:t>𝑡</m:t>
                    </m:r>
                    <m:r>
                      <a:rPr lang="en-US" sz="2400" i="1">
                        <a:latin typeface="Cambria Math" panose="02040503050406030204" pitchFamily="18" charset="0"/>
                      </a:rPr>
                      <m:t>=</m:t>
                    </m:r>
                    <m:f>
                      <m:fPr>
                        <m:ctrlPr>
                          <a:rPr lang="en-GB" sz="2400" i="1">
                            <a:latin typeface="Cambria Math" panose="02040503050406030204" pitchFamily="18" charset="0"/>
                          </a:rPr>
                        </m:ctrlPr>
                      </m:fPr>
                      <m:num>
                        <m:r>
                          <a:rPr lang="en-US" sz="2400" i="1">
                            <a:latin typeface="Cambria Math" panose="02040503050406030204" pitchFamily="18" charset="0"/>
                          </a:rPr>
                          <m:t>𝑥</m:t>
                        </m:r>
                      </m:num>
                      <m:den>
                        <m:r>
                          <a:rPr lang="en-US" sz="2400" i="1">
                            <a:latin typeface="Cambria Math" panose="02040503050406030204" pitchFamily="18" charset="0"/>
                          </a:rPr>
                          <m:t>𝑎</m:t>
                        </m:r>
                        <m:r>
                          <a:rPr lang="en-US" sz="2400" i="1">
                            <a:latin typeface="Cambria Math" panose="02040503050406030204" pitchFamily="18" charset="0"/>
                          </a:rPr>
                          <m:t>(</m:t>
                        </m:r>
                        <m:r>
                          <a:rPr lang="en-US" sz="2400" i="1">
                            <a:latin typeface="Cambria Math" panose="02040503050406030204" pitchFamily="18" charset="0"/>
                          </a:rPr>
                          <m:t>𝑎</m:t>
                        </m:r>
                        <m:r>
                          <a:rPr lang="en-US" sz="2400" i="1">
                            <a:latin typeface="Cambria Math" panose="02040503050406030204" pitchFamily="18" charset="0"/>
                          </a:rPr>
                          <m:t>−</m:t>
                        </m:r>
                        <m:r>
                          <a:rPr lang="en-US" sz="2400" i="1">
                            <a:latin typeface="Cambria Math" panose="02040503050406030204" pitchFamily="18" charset="0"/>
                          </a:rPr>
                          <m:t>𝑥</m:t>
                        </m:r>
                        <m:r>
                          <a:rPr lang="en-US" sz="2400" i="1">
                            <a:latin typeface="Cambria Math" panose="02040503050406030204" pitchFamily="18" charset="0"/>
                          </a:rPr>
                          <m:t>)</m:t>
                        </m:r>
                      </m:den>
                    </m:f>
                    <m:r>
                      <a:rPr lang="en-US" sz="2400" i="1">
                        <a:latin typeface="Cambria Math" panose="02040503050406030204" pitchFamily="18" charset="0"/>
                      </a:rPr>
                      <m:t>……………………..(3)</m:t>
                    </m:r>
                  </m:oMath>
                </a14:m>
                <a:r>
                  <a:rPr lang="en-GB" sz="2400" i="1" dirty="0"/>
                  <a:t>, </a:t>
                </a:r>
              </a:p>
              <a:p>
                <a:pPr marL="0" indent="0">
                  <a:buNone/>
                </a:pPr>
                <a:r>
                  <a:rPr lang="en-GB" sz="2400" i="1" dirty="0"/>
                  <a:t>if we draw equation (3) then linear graph will be results </a:t>
                </a:r>
              </a:p>
              <a:p>
                <a:pPr marL="0" indent="0">
                  <a:buNone/>
                </a:pPr>
                <a:endParaRPr lang="en-GB" sz="2400" i="1" dirty="0"/>
              </a:p>
              <a:p>
                <a:pPr marL="0" indent="0">
                  <a:buNone/>
                </a:pPr>
                <a:endParaRPr lang="en-GB" sz="2400" dirty="0"/>
              </a:p>
              <a:p>
                <a:pPr marL="0" indent="0">
                  <a:buNone/>
                </a:pPr>
                <a:endParaRPr lang="en-GB" dirty="0"/>
              </a:p>
            </p:txBody>
          </p:sp>
        </mc:Choice>
        <mc:Fallback xmlns="">
          <p:sp>
            <p:nvSpPr>
              <p:cNvPr id="3" name="Content Placeholder 2">
                <a:extLst>
                  <a:ext uri="{FF2B5EF4-FFF2-40B4-BE49-F238E27FC236}">
                    <a16:creationId xmlns:a16="http://schemas.microsoft.com/office/drawing/2014/main" id="{054D9739-D579-42D8-9A69-3E1F8BABF322}"/>
                  </a:ext>
                </a:extLst>
              </p:cNvPr>
              <p:cNvSpPr>
                <a:spLocks noGrp="1" noRot="1" noChangeAspect="1" noMove="1" noResize="1" noEditPoints="1" noAdjustHandles="1" noChangeArrowheads="1" noChangeShapeType="1" noTextEdit="1"/>
              </p:cNvSpPr>
              <p:nvPr>
                <p:ph idx="1"/>
              </p:nvPr>
            </p:nvSpPr>
            <p:spPr>
              <a:xfrm>
                <a:off x="838200" y="636104"/>
                <a:ext cx="10515600" cy="5804453"/>
              </a:xfrm>
              <a:blipFill>
                <a:blip r:embed="rId2"/>
                <a:stretch>
                  <a:fillRect l="-928" t="-1049"/>
                </a:stretch>
              </a:blipFill>
            </p:spPr>
            <p:txBody>
              <a:bodyPr/>
              <a:lstStyle/>
              <a:p>
                <a:r>
                  <a:rPr lang="en-GB">
                    <a:noFill/>
                  </a:rPr>
                  <a:t> </a:t>
                </a:r>
              </a:p>
            </p:txBody>
          </p:sp>
        </mc:Fallback>
      </mc:AlternateContent>
    </p:spTree>
    <p:extLst>
      <p:ext uri="{BB962C8B-B14F-4D97-AF65-F5344CB8AC3E}">
        <p14:creationId xmlns:p14="http://schemas.microsoft.com/office/powerpoint/2010/main" val="3096780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9C4F0E0-0E0C-4B0B-83BF-80C6D7E5ECE4}"/>
              </a:ext>
            </a:extLst>
          </p:cNvPr>
          <p:cNvGraphicFramePr>
            <a:graphicFrameLocks noGrp="1"/>
          </p:cNvGraphicFramePr>
          <p:nvPr>
            <p:ph idx="1"/>
            <p:extLst>
              <p:ext uri="{D42A27DB-BD31-4B8C-83A1-F6EECF244321}">
                <p14:modId xmlns:p14="http://schemas.microsoft.com/office/powerpoint/2010/main" val="2510768829"/>
              </p:ext>
            </p:extLst>
          </p:nvPr>
        </p:nvGraphicFramePr>
        <p:xfrm>
          <a:off x="7460974" y="1690688"/>
          <a:ext cx="3892825" cy="3318634"/>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09D79B0-6ED7-4FA9-8B11-1D2808368C1C}"/>
                  </a:ext>
                </a:extLst>
              </p:cNvPr>
              <p:cNvSpPr txBox="1"/>
              <p:nvPr/>
            </p:nvSpPr>
            <p:spPr>
              <a:xfrm>
                <a:off x="1113183" y="2067339"/>
                <a:ext cx="6347791" cy="4147097"/>
              </a:xfrm>
              <a:prstGeom prst="rect">
                <a:avLst/>
              </a:prstGeom>
              <a:noFill/>
            </p:spPr>
            <p:txBody>
              <a:bodyPr wrap="square" rtlCol="0">
                <a:spAutoFit/>
              </a:bodyPr>
              <a:lstStyle/>
              <a:p>
                <a:r>
                  <a:rPr lang="en-GB" dirty="0"/>
                  <a:t>In this experiment a revers titration is recommended to get more accurate results</a:t>
                </a:r>
              </a:p>
              <a:p>
                <a:endParaRPr lang="en-GB" dirty="0"/>
              </a:p>
              <a:p>
                <a:r>
                  <a:rPr lang="en-GB" dirty="0"/>
                  <a:t>And if the equation (2) and (3) are substituted with corresponding volume of the titrate then</a:t>
                </a:r>
              </a:p>
              <a:p>
                <a:endParaRPr lang="en-GB" dirty="0"/>
              </a:p>
              <a:p>
                <a14:m>
                  <m:oMath xmlns:m="http://schemas.openxmlformats.org/officeDocument/2006/math">
                    <m:sSub>
                      <m:sSubPr>
                        <m:ctrlPr>
                          <a:rPr lang="en-GB"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2</m:t>
                        </m:r>
                      </m:sub>
                    </m:sSub>
                    <m:r>
                      <a:rPr lang="en-US" i="1">
                        <a:latin typeface="Cambria Math" panose="02040503050406030204" pitchFamily="18" charset="0"/>
                      </a:rPr>
                      <m:t>𝑡</m:t>
                    </m:r>
                    <m:r>
                      <a:rPr lang="en-US" i="1">
                        <a:latin typeface="Cambria Math" panose="02040503050406030204" pitchFamily="18" charset="0"/>
                      </a:rPr>
                      <m:t>=</m:t>
                    </m:r>
                    <m:f>
                      <m:fPr>
                        <m:ctrlPr>
                          <a:rPr lang="en-GB"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m:t>
                        </m:r>
                        <m:sSub>
                          <m:sSubPr>
                            <m:ctrlPr>
                              <a:rPr lang="en-GB"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m:t>
                            </m:r>
                          </m:sub>
                        </m:sSub>
                        <m:r>
                          <a:rPr lang="en-US" i="1">
                            <a:latin typeface="Cambria Math" panose="02040503050406030204" pitchFamily="18" charset="0"/>
                          </a:rPr>
                          <m:t>−</m:t>
                        </m:r>
                        <m:sSub>
                          <m:sSubPr>
                            <m:ctrlPr>
                              <a:rPr lang="en-GB"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𝑡</m:t>
                            </m:r>
                          </m:sub>
                        </m:sSub>
                        <m:r>
                          <a:rPr lang="en-US" i="1">
                            <a:latin typeface="Cambria Math" panose="02040503050406030204" pitchFamily="18" charset="0"/>
                          </a:rPr>
                          <m:t>)</m:t>
                        </m:r>
                      </m:den>
                    </m:f>
                    <m:r>
                      <a:rPr lang="en-US" i="1">
                        <a:latin typeface="Cambria Math" panose="02040503050406030204" pitchFamily="18" charset="0"/>
                      </a:rPr>
                      <m:t>−</m:t>
                    </m:r>
                    <m:f>
                      <m:fPr>
                        <m:ctrlPr>
                          <a:rPr lang="en-GB"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m:t>
                        </m:r>
                        <m:sSub>
                          <m:sSubPr>
                            <m:ctrlPr>
                              <a:rPr lang="en-GB"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m:t>
                            </m:r>
                          </m:sub>
                        </m:sSub>
                        <m:r>
                          <a:rPr lang="en-US" i="1">
                            <a:latin typeface="Cambria Math" panose="02040503050406030204" pitchFamily="18" charset="0"/>
                          </a:rPr>
                          <m:t>)</m:t>
                        </m:r>
                      </m:den>
                    </m:f>
                  </m:oMath>
                </a14:m>
                <a:r>
                  <a:rPr lang="en-GB" dirty="0"/>
                  <a:t> ………………(4)</a:t>
                </a:r>
              </a:p>
              <a:p>
                <a:r>
                  <a:rPr lang="en-GB" dirty="0"/>
                  <a:t>And equation (3) will be </a:t>
                </a:r>
              </a:p>
              <a:p>
                <a14:m>
                  <m:oMath xmlns:m="http://schemas.openxmlformats.org/officeDocument/2006/math">
                    <m:sSub>
                      <m:sSubPr>
                        <m:ctrlPr>
                          <a:rPr lang="en-GB"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2</m:t>
                        </m:r>
                      </m:sub>
                    </m:sSub>
                    <m:r>
                      <a:rPr lang="en-US" i="1">
                        <a:latin typeface="Cambria Math" panose="02040503050406030204" pitchFamily="18" charset="0"/>
                      </a:rPr>
                      <m:t>𝑡</m:t>
                    </m:r>
                    <m:r>
                      <a:rPr lang="en-US" i="1">
                        <a:latin typeface="Cambria Math" panose="02040503050406030204" pitchFamily="18" charset="0"/>
                      </a:rPr>
                      <m:t>=</m:t>
                    </m:r>
                    <m:f>
                      <m:fPr>
                        <m:ctrlPr>
                          <a:rPr lang="en-GB" i="1">
                            <a:latin typeface="Cambria Math" panose="02040503050406030204" pitchFamily="18" charset="0"/>
                          </a:rPr>
                        </m:ctrlPr>
                      </m:fPr>
                      <m:num>
                        <m:sSub>
                          <m:sSubPr>
                            <m:ctrlPr>
                              <a:rPr lang="en-GB"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𝑡</m:t>
                            </m:r>
                          </m:sub>
                        </m:sSub>
                      </m:num>
                      <m:den>
                        <m:sSub>
                          <m:sSubPr>
                            <m:ctrlPr>
                              <a:rPr lang="en-GB"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m:t>
                            </m:r>
                          </m:sub>
                        </m:sSub>
                        <m:r>
                          <a:rPr lang="en-US" i="1">
                            <a:latin typeface="Cambria Math" panose="02040503050406030204" pitchFamily="18" charset="0"/>
                          </a:rPr>
                          <m:t>(</m:t>
                        </m:r>
                        <m:sSub>
                          <m:sSubPr>
                            <m:ctrlPr>
                              <a:rPr lang="en-GB"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m:t>
                            </m:r>
                          </m:sub>
                        </m:sSub>
                        <m:r>
                          <a:rPr lang="en-US" i="1">
                            <a:latin typeface="Cambria Math" panose="02040503050406030204" pitchFamily="18" charset="0"/>
                          </a:rPr>
                          <m:t>−</m:t>
                        </m:r>
                        <m:sSub>
                          <m:sSubPr>
                            <m:ctrlPr>
                              <a:rPr lang="en-GB"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𝑡</m:t>
                            </m:r>
                          </m:sub>
                        </m:sSub>
                        <m:r>
                          <a:rPr lang="en-US" i="1">
                            <a:latin typeface="Cambria Math" panose="02040503050406030204" pitchFamily="18" charset="0"/>
                          </a:rPr>
                          <m:t>)</m:t>
                        </m:r>
                      </m:den>
                    </m:f>
                    <m:r>
                      <a:rPr lang="en-US" i="1" smtClean="0">
                        <a:latin typeface="Cambria Math" panose="02040503050406030204" pitchFamily="18" charset="0"/>
                      </a:rPr>
                      <m:t> </m:t>
                    </m:r>
                  </m:oMath>
                </a14:m>
                <a:r>
                  <a:rPr lang="en-GB" dirty="0"/>
                  <a:t>……………………(5)</a:t>
                </a:r>
              </a:p>
              <a:p>
                <a:endParaRPr lang="en-GB" dirty="0"/>
              </a:p>
              <a:p>
                <a:r>
                  <a:rPr lang="en-GB" dirty="0"/>
                  <a:t>For second order reaction the half time reaction is </a:t>
                </a:r>
              </a:p>
              <a:p>
                <a:pPr/>
                <a14:m>
                  <m:oMathPara xmlns:m="http://schemas.openxmlformats.org/officeDocument/2006/math">
                    <m:oMathParaPr>
                      <m:jc m:val="left"/>
                    </m:oMathParaPr>
                    <m:oMath xmlns:m="http://schemas.openxmlformats.org/officeDocument/2006/math">
                      <m:sSub>
                        <m:sSubPr>
                          <m:ctrlPr>
                            <a:rPr lang="en-GB" i="1">
                              <a:latin typeface="Cambria Math" panose="02040503050406030204" pitchFamily="18" charset="0"/>
                            </a:rPr>
                          </m:ctrlPr>
                        </m:sSubPr>
                        <m:e>
                          <m:r>
                            <a:rPr lang="en-US" i="1">
                              <a:latin typeface="Cambria Math" panose="02040503050406030204" pitchFamily="18" charset="0"/>
                            </a:rPr>
                            <m:t>𝑡</m:t>
                          </m:r>
                        </m:e>
                        <m:sub>
                          <m:f>
                            <m:fPr>
                              <m:type m:val="skw"/>
                              <m:ctrlPr>
                                <a:rPr lang="en-GB"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m:t>
                          </m:r>
                        </m:sub>
                      </m:sSub>
                      <m:f>
                        <m:fPr>
                          <m:ctrlPr>
                            <a:rPr lang="en-GB" i="1">
                              <a:latin typeface="Cambria Math" panose="02040503050406030204" pitchFamily="18" charset="0"/>
                            </a:rPr>
                          </m:ctrlPr>
                        </m:fPr>
                        <m:num>
                          <m:r>
                            <a:rPr lang="en-US" i="1">
                              <a:latin typeface="Cambria Math" panose="02040503050406030204" pitchFamily="18" charset="0"/>
                            </a:rPr>
                            <m:t>1</m:t>
                          </m:r>
                        </m:num>
                        <m:den>
                          <m:sSub>
                            <m:sSubPr>
                              <m:ctrlPr>
                                <a:rPr lang="en-GB"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2</m:t>
                              </m:r>
                            </m:sub>
                          </m:sSub>
                          <m:r>
                            <a:rPr lang="en-US" i="1">
                              <a:latin typeface="Cambria Math" panose="02040503050406030204" pitchFamily="18" charset="0"/>
                            </a:rPr>
                            <m:t>𝑎</m:t>
                          </m:r>
                        </m:den>
                      </m:f>
                    </m:oMath>
                  </m:oMathPara>
                </a14:m>
                <a:endParaRPr lang="en-GB" dirty="0"/>
              </a:p>
            </p:txBody>
          </p:sp>
        </mc:Choice>
        <mc:Fallback xmlns="">
          <p:sp>
            <p:nvSpPr>
              <p:cNvPr id="5" name="TextBox 4">
                <a:extLst>
                  <a:ext uri="{FF2B5EF4-FFF2-40B4-BE49-F238E27FC236}">
                    <a16:creationId xmlns:a16="http://schemas.microsoft.com/office/drawing/2014/main" id="{009D79B0-6ED7-4FA9-8B11-1D2808368C1C}"/>
                  </a:ext>
                </a:extLst>
              </p:cNvPr>
              <p:cNvSpPr txBox="1">
                <a:spLocks noRot="1" noChangeAspect="1" noMove="1" noResize="1" noEditPoints="1" noAdjustHandles="1" noChangeArrowheads="1" noChangeShapeType="1" noTextEdit="1"/>
              </p:cNvSpPr>
              <p:nvPr/>
            </p:nvSpPr>
            <p:spPr>
              <a:xfrm>
                <a:off x="1113183" y="2067339"/>
                <a:ext cx="6347791" cy="4147097"/>
              </a:xfrm>
              <a:prstGeom prst="rect">
                <a:avLst/>
              </a:prstGeom>
              <a:blipFill>
                <a:blip r:embed="rId3"/>
                <a:stretch>
                  <a:fillRect l="-865" t="-735" r="-480"/>
                </a:stretch>
              </a:blipFill>
            </p:spPr>
            <p:txBody>
              <a:bodyPr/>
              <a:lstStyle/>
              <a:p>
                <a:r>
                  <a:rPr lang="en-GB">
                    <a:noFill/>
                  </a:rPr>
                  <a:t> </a:t>
                </a:r>
              </a:p>
            </p:txBody>
          </p:sp>
        </mc:Fallback>
      </mc:AlternateContent>
    </p:spTree>
    <p:extLst>
      <p:ext uri="{BB962C8B-B14F-4D97-AF65-F5344CB8AC3E}">
        <p14:creationId xmlns:p14="http://schemas.microsoft.com/office/powerpoint/2010/main" val="3579880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62BBE-EEA3-4D1F-82AF-DF69A9E8A9F9}"/>
              </a:ext>
            </a:extLst>
          </p:cNvPr>
          <p:cNvSpPr>
            <a:spLocks noGrp="1"/>
          </p:cNvSpPr>
          <p:nvPr>
            <p:ph type="title"/>
          </p:nvPr>
        </p:nvSpPr>
        <p:spPr/>
        <p:txBody>
          <a:bodyPr/>
          <a:lstStyle/>
          <a:p>
            <a:r>
              <a:rPr lang="en-GB" dirty="0"/>
              <a:t>Procedure</a:t>
            </a:r>
          </a:p>
        </p:txBody>
      </p:sp>
      <p:pic>
        <p:nvPicPr>
          <p:cNvPr id="4" name="Content Placeholder 3" descr="Image result for figure  conical flask">
            <a:extLst>
              <a:ext uri="{FF2B5EF4-FFF2-40B4-BE49-F238E27FC236}">
                <a16:creationId xmlns:a16="http://schemas.microsoft.com/office/drawing/2014/main" id="{43408DFF-4786-441B-83E9-B84F8E222E3D}"/>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6279" y="1539702"/>
            <a:ext cx="1048680" cy="1468542"/>
          </a:xfrm>
          <a:prstGeom prst="rect">
            <a:avLst/>
          </a:prstGeom>
          <a:noFill/>
          <a:ln>
            <a:noFill/>
          </a:ln>
        </p:spPr>
      </p:pic>
      <p:sp>
        <p:nvSpPr>
          <p:cNvPr id="5" name="TextBox 4">
            <a:extLst>
              <a:ext uri="{FF2B5EF4-FFF2-40B4-BE49-F238E27FC236}">
                <a16:creationId xmlns:a16="http://schemas.microsoft.com/office/drawing/2014/main" id="{4853AC34-7984-4085-937B-FE045E769E4E}"/>
              </a:ext>
            </a:extLst>
          </p:cNvPr>
          <p:cNvSpPr txBox="1"/>
          <p:nvPr/>
        </p:nvSpPr>
        <p:spPr>
          <a:xfrm>
            <a:off x="1209573" y="3485147"/>
            <a:ext cx="2782956" cy="646331"/>
          </a:xfrm>
          <a:prstGeom prst="rect">
            <a:avLst/>
          </a:prstGeom>
          <a:noFill/>
        </p:spPr>
        <p:txBody>
          <a:bodyPr wrap="square" rtlCol="0">
            <a:spAutoFit/>
          </a:bodyPr>
          <a:lstStyle/>
          <a:p>
            <a:r>
              <a:rPr lang="en-GB" dirty="0"/>
              <a:t>50 ml of 0.05M CH</a:t>
            </a:r>
            <a:r>
              <a:rPr lang="en-GB" baseline="-25000" dirty="0"/>
              <a:t>3</a:t>
            </a:r>
            <a:r>
              <a:rPr lang="en-GB" dirty="0"/>
              <a:t>COOEt + 50 ml 0f ).05M </a:t>
            </a:r>
            <a:r>
              <a:rPr lang="en-GB" dirty="0" err="1"/>
              <a:t>NaOH</a:t>
            </a:r>
            <a:endParaRPr lang="en-GB" dirty="0"/>
          </a:p>
        </p:txBody>
      </p:sp>
      <p:sp>
        <p:nvSpPr>
          <p:cNvPr id="6" name="TextBox 5">
            <a:extLst>
              <a:ext uri="{FF2B5EF4-FFF2-40B4-BE49-F238E27FC236}">
                <a16:creationId xmlns:a16="http://schemas.microsoft.com/office/drawing/2014/main" id="{E719FDC2-C06B-45BF-9FF3-3889A8855B88}"/>
              </a:ext>
            </a:extLst>
          </p:cNvPr>
          <p:cNvSpPr txBox="1"/>
          <p:nvPr/>
        </p:nvSpPr>
        <p:spPr>
          <a:xfrm rot="10800000" flipV="1">
            <a:off x="1263823" y="1690688"/>
            <a:ext cx="432455" cy="369332"/>
          </a:xfrm>
          <a:prstGeom prst="rect">
            <a:avLst/>
          </a:prstGeom>
          <a:noFill/>
        </p:spPr>
        <p:txBody>
          <a:bodyPr wrap="square" rtlCol="0">
            <a:spAutoFit/>
          </a:bodyPr>
          <a:lstStyle/>
          <a:p>
            <a:r>
              <a:rPr lang="en-GB" dirty="0"/>
              <a:t>1</a:t>
            </a:r>
          </a:p>
        </p:txBody>
      </p:sp>
      <p:sp>
        <p:nvSpPr>
          <p:cNvPr id="7" name="TextBox 6">
            <a:extLst>
              <a:ext uri="{FF2B5EF4-FFF2-40B4-BE49-F238E27FC236}">
                <a16:creationId xmlns:a16="http://schemas.microsoft.com/office/drawing/2014/main" id="{9DEC6F97-708F-4F87-B415-AE7626D510F1}"/>
              </a:ext>
            </a:extLst>
          </p:cNvPr>
          <p:cNvSpPr txBox="1"/>
          <p:nvPr/>
        </p:nvSpPr>
        <p:spPr>
          <a:xfrm>
            <a:off x="4037046" y="1690688"/>
            <a:ext cx="410818" cy="369332"/>
          </a:xfrm>
          <a:prstGeom prst="rect">
            <a:avLst/>
          </a:prstGeom>
          <a:noFill/>
        </p:spPr>
        <p:txBody>
          <a:bodyPr wrap="square" rtlCol="0">
            <a:spAutoFit/>
          </a:bodyPr>
          <a:lstStyle/>
          <a:p>
            <a:r>
              <a:rPr lang="en-GB" dirty="0"/>
              <a:t>2</a:t>
            </a:r>
          </a:p>
        </p:txBody>
      </p:sp>
      <p:pic>
        <p:nvPicPr>
          <p:cNvPr id="9" name="Picture 8" descr="Image result for figure pipette conical flask">
            <a:extLst>
              <a:ext uri="{FF2B5EF4-FFF2-40B4-BE49-F238E27FC236}">
                <a16:creationId xmlns:a16="http://schemas.microsoft.com/office/drawing/2014/main" id="{1C56AD77-0DCF-495D-8A06-47CF71527D8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61050" y="1539701"/>
            <a:ext cx="1653002" cy="1315122"/>
          </a:xfrm>
          <a:prstGeom prst="rect">
            <a:avLst/>
          </a:prstGeom>
          <a:noFill/>
          <a:ln>
            <a:noFill/>
          </a:ln>
        </p:spPr>
      </p:pic>
      <p:sp>
        <p:nvSpPr>
          <p:cNvPr id="10" name="TextBox 9">
            <a:extLst>
              <a:ext uri="{FF2B5EF4-FFF2-40B4-BE49-F238E27FC236}">
                <a16:creationId xmlns:a16="http://schemas.microsoft.com/office/drawing/2014/main" id="{8694A6AF-6C25-49AE-BBDA-4468F23727B5}"/>
              </a:ext>
            </a:extLst>
          </p:cNvPr>
          <p:cNvSpPr txBox="1"/>
          <p:nvPr/>
        </p:nvSpPr>
        <p:spPr>
          <a:xfrm>
            <a:off x="4447864" y="3429000"/>
            <a:ext cx="2690191" cy="1200329"/>
          </a:xfrm>
          <a:prstGeom prst="rect">
            <a:avLst/>
          </a:prstGeom>
          <a:noFill/>
        </p:spPr>
        <p:txBody>
          <a:bodyPr wrap="square" rtlCol="0">
            <a:spAutoFit/>
          </a:bodyPr>
          <a:lstStyle/>
          <a:p>
            <a:r>
              <a:rPr lang="en-GB" dirty="0"/>
              <a:t>10 ml of the mixture will be taken after 3 min and transfer to another conical flask</a:t>
            </a:r>
          </a:p>
        </p:txBody>
      </p:sp>
      <p:pic>
        <p:nvPicPr>
          <p:cNvPr id="11" name="Picture 10" descr="Image result for figure liquid erlenmeyer flask">
            <a:extLst>
              <a:ext uri="{FF2B5EF4-FFF2-40B4-BE49-F238E27FC236}">
                <a16:creationId xmlns:a16="http://schemas.microsoft.com/office/drawing/2014/main" id="{E394AF51-405B-4C3F-87E2-005C91D99BB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335618" y="1529261"/>
            <a:ext cx="1537252" cy="1325562"/>
          </a:xfrm>
          <a:prstGeom prst="rect">
            <a:avLst/>
          </a:prstGeom>
          <a:noFill/>
          <a:ln>
            <a:noFill/>
          </a:ln>
        </p:spPr>
      </p:pic>
      <p:sp>
        <p:nvSpPr>
          <p:cNvPr id="12" name="TextBox 11">
            <a:extLst>
              <a:ext uri="{FF2B5EF4-FFF2-40B4-BE49-F238E27FC236}">
                <a16:creationId xmlns:a16="http://schemas.microsoft.com/office/drawing/2014/main" id="{D9A6A910-73F4-4659-86D0-23D9A5848593}"/>
              </a:ext>
            </a:extLst>
          </p:cNvPr>
          <p:cNvSpPr txBox="1"/>
          <p:nvPr/>
        </p:nvSpPr>
        <p:spPr>
          <a:xfrm>
            <a:off x="7462732" y="1684064"/>
            <a:ext cx="410818" cy="369332"/>
          </a:xfrm>
          <a:prstGeom prst="rect">
            <a:avLst/>
          </a:prstGeom>
          <a:noFill/>
        </p:spPr>
        <p:txBody>
          <a:bodyPr wrap="square" rtlCol="0">
            <a:spAutoFit/>
          </a:bodyPr>
          <a:lstStyle/>
          <a:p>
            <a:r>
              <a:rPr lang="en-GB" dirty="0"/>
              <a:t>3</a:t>
            </a:r>
          </a:p>
        </p:txBody>
      </p:sp>
      <p:sp>
        <p:nvSpPr>
          <p:cNvPr id="13" name="TextBox 12">
            <a:extLst>
              <a:ext uri="{FF2B5EF4-FFF2-40B4-BE49-F238E27FC236}">
                <a16:creationId xmlns:a16="http://schemas.microsoft.com/office/drawing/2014/main" id="{610AE243-AA81-4EC5-AE5C-D8553DAD698B}"/>
              </a:ext>
            </a:extLst>
          </p:cNvPr>
          <p:cNvSpPr txBox="1"/>
          <p:nvPr/>
        </p:nvSpPr>
        <p:spPr>
          <a:xfrm>
            <a:off x="7873550" y="3429000"/>
            <a:ext cx="2738438" cy="923330"/>
          </a:xfrm>
          <a:prstGeom prst="rect">
            <a:avLst/>
          </a:prstGeom>
          <a:noFill/>
        </p:spPr>
        <p:txBody>
          <a:bodyPr wrap="square" rtlCol="0">
            <a:spAutoFit/>
          </a:bodyPr>
          <a:lstStyle/>
          <a:p>
            <a:r>
              <a:rPr lang="en-GB" dirty="0"/>
              <a:t>10 ml of both 0.025M </a:t>
            </a:r>
            <a:r>
              <a:rPr lang="en-GB" dirty="0" err="1"/>
              <a:t>HCl</a:t>
            </a:r>
            <a:r>
              <a:rPr lang="en-GB" dirty="0"/>
              <a:t> solution will be added and distilled water</a:t>
            </a:r>
          </a:p>
        </p:txBody>
      </p:sp>
      <p:pic>
        <p:nvPicPr>
          <p:cNvPr id="1026" name="Picture 2" descr="Image result for figure titration">
            <a:extLst>
              <a:ext uri="{FF2B5EF4-FFF2-40B4-BE49-F238E27FC236}">
                <a16:creationId xmlns:a16="http://schemas.microsoft.com/office/drawing/2014/main" id="{F5D0EC61-C575-4028-8E48-C24851906D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050" y="4352330"/>
            <a:ext cx="1147530" cy="2045337"/>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217BD717-AB74-4F77-A8D5-5DCB67EFBC3B}"/>
              </a:ext>
            </a:extLst>
          </p:cNvPr>
          <p:cNvSpPr txBox="1"/>
          <p:nvPr/>
        </p:nvSpPr>
        <p:spPr>
          <a:xfrm rot="10800000" flipV="1">
            <a:off x="1111423" y="4758562"/>
            <a:ext cx="432455" cy="369332"/>
          </a:xfrm>
          <a:prstGeom prst="rect">
            <a:avLst/>
          </a:prstGeom>
          <a:noFill/>
        </p:spPr>
        <p:txBody>
          <a:bodyPr wrap="square" rtlCol="0">
            <a:spAutoFit/>
          </a:bodyPr>
          <a:lstStyle/>
          <a:p>
            <a:r>
              <a:rPr lang="en-GB" dirty="0"/>
              <a:t>4</a:t>
            </a:r>
          </a:p>
        </p:txBody>
      </p:sp>
      <p:sp>
        <p:nvSpPr>
          <p:cNvPr id="16" name="TextBox 15">
            <a:extLst>
              <a:ext uri="{FF2B5EF4-FFF2-40B4-BE49-F238E27FC236}">
                <a16:creationId xmlns:a16="http://schemas.microsoft.com/office/drawing/2014/main" id="{3258640B-11A2-4E8C-AC46-5D67DFB54FF0}"/>
              </a:ext>
            </a:extLst>
          </p:cNvPr>
          <p:cNvSpPr txBox="1"/>
          <p:nvPr/>
        </p:nvSpPr>
        <p:spPr>
          <a:xfrm rot="10800000" flipV="1">
            <a:off x="5859222" y="4943228"/>
            <a:ext cx="554830" cy="369332"/>
          </a:xfrm>
          <a:prstGeom prst="rect">
            <a:avLst/>
          </a:prstGeom>
          <a:noFill/>
        </p:spPr>
        <p:txBody>
          <a:bodyPr wrap="square" rtlCol="0">
            <a:spAutoFit/>
          </a:bodyPr>
          <a:lstStyle/>
          <a:p>
            <a:r>
              <a:rPr lang="en-GB" dirty="0"/>
              <a:t>4</a:t>
            </a:r>
          </a:p>
        </p:txBody>
      </p:sp>
      <p:sp>
        <p:nvSpPr>
          <p:cNvPr id="14" name="TextBox 13">
            <a:extLst>
              <a:ext uri="{FF2B5EF4-FFF2-40B4-BE49-F238E27FC236}">
                <a16:creationId xmlns:a16="http://schemas.microsoft.com/office/drawing/2014/main" id="{89993C9F-B332-4DA2-AD76-28BDC2D8AE4F}"/>
              </a:ext>
            </a:extLst>
          </p:cNvPr>
          <p:cNvSpPr txBox="1"/>
          <p:nvPr/>
        </p:nvSpPr>
        <p:spPr>
          <a:xfrm>
            <a:off x="2996207" y="5203506"/>
            <a:ext cx="2145636" cy="1477328"/>
          </a:xfrm>
          <a:prstGeom prst="rect">
            <a:avLst/>
          </a:prstGeom>
          <a:noFill/>
        </p:spPr>
        <p:txBody>
          <a:bodyPr wrap="square" rtlCol="0">
            <a:spAutoFit/>
          </a:bodyPr>
          <a:lstStyle/>
          <a:p>
            <a:r>
              <a:rPr lang="en-GB" dirty="0"/>
              <a:t>Titrate the excess of acid with 0.025M of </a:t>
            </a:r>
            <a:r>
              <a:rPr lang="en-GB" dirty="0" err="1"/>
              <a:t>NaOH</a:t>
            </a:r>
            <a:r>
              <a:rPr lang="en-GB" dirty="0"/>
              <a:t> solution using of </a:t>
            </a:r>
            <a:r>
              <a:rPr lang="en-GB" dirty="0" err="1"/>
              <a:t>Ph.Ph</a:t>
            </a:r>
            <a:r>
              <a:rPr lang="en-GB" dirty="0"/>
              <a:t>. As indicator</a:t>
            </a:r>
          </a:p>
        </p:txBody>
      </p:sp>
      <p:pic>
        <p:nvPicPr>
          <p:cNvPr id="18" name="Picture 17">
            <a:extLst>
              <a:ext uri="{FF2B5EF4-FFF2-40B4-BE49-F238E27FC236}">
                <a16:creationId xmlns:a16="http://schemas.microsoft.com/office/drawing/2014/main" id="{B99858AE-21A5-4CD7-8FFC-316582C11EC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89080" y="5127894"/>
            <a:ext cx="1118080" cy="1111567"/>
          </a:xfrm>
          <a:prstGeom prst="rect">
            <a:avLst/>
          </a:prstGeom>
        </p:spPr>
      </p:pic>
      <p:sp>
        <p:nvSpPr>
          <p:cNvPr id="19" name="TextBox 18">
            <a:extLst>
              <a:ext uri="{FF2B5EF4-FFF2-40B4-BE49-F238E27FC236}">
                <a16:creationId xmlns:a16="http://schemas.microsoft.com/office/drawing/2014/main" id="{D15C8093-5DAA-461C-9D80-A21A492BB7B4}"/>
              </a:ext>
            </a:extLst>
          </p:cNvPr>
          <p:cNvSpPr txBox="1"/>
          <p:nvPr/>
        </p:nvSpPr>
        <p:spPr>
          <a:xfrm>
            <a:off x="8335618" y="5312561"/>
            <a:ext cx="1722782" cy="646331"/>
          </a:xfrm>
          <a:prstGeom prst="rect">
            <a:avLst/>
          </a:prstGeom>
          <a:noFill/>
        </p:spPr>
        <p:txBody>
          <a:bodyPr wrap="square" rtlCol="0">
            <a:spAutoFit/>
          </a:bodyPr>
          <a:lstStyle/>
          <a:p>
            <a:r>
              <a:rPr lang="en-GB" dirty="0"/>
              <a:t>Repeat step 2-4 every 3 min</a:t>
            </a:r>
          </a:p>
        </p:txBody>
      </p:sp>
    </p:spTree>
    <p:extLst>
      <p:ext uri="{BB962C8B-B14F-4D97-AF65-F5344CB8AC3E}">
        <p14:creationId xmlns:p14="http://schemas.microsoft.com/office/powerpoint/2010/main" val="1353468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EB9E67F-5A88-46AB-8713-FC2F87CD4203}"/>
              </a:ext>
            </a:extLst>
          </p:cNvPr>
          <p:cNvSpPr>
            <a:spLocks noGrp="1"/>
          </p:cNvSpPr>
          <p:nvPr>
            <p:ph type="title"/>
          </p:nvPr>
        </p:nvSpPr>
        <p:spPr/>
        <p:txBody>
          <a:bodyPr/>
          <a:lstStyle/>
          <a:p>
            <a:r>
              <a:rPr lang="en-GB" dirty="0"/>
              <a:t>Calculation </a:t>
            </a:r>
          </a:p>
        </p:txBody>
      </p:sp>
      <p:graphicFrame>
        <p:nvGraphicFramePr>
          <p:cNvPr id="4" name="Content Placeholder 3">
            <a:extLst>
              <a:ext uri="{FF2B5EF4-FFF2-40B4-BE49-F238E27FC236}">
                <a16:creationId xmlns:a16="http://schemas.microsoft.com/office/drawing/2014/main" id="{AE49C5AA-8974-4C4D-8693-3B16B565AB01}"/>
              </a:ext>
            </a:extLst>
          </p:cNvPr>
          <p:cNvGraphicFramePr>
            <a:graphicFrameLocks noGrp="1"/>
          </p:cNvGraphicFramePr>
          <p:nvPr>
            <p:ph idx="1"/>
            <p:extLst>
              <p:ext uri="{D42A27DB-BD31-4B8C-83A1-F6EECF244321}">
                <p14:modId xmlns:p14="http://schemas.microsoft.com/office/powerpoint/2010/main" val="2708034401"/>
              </p:ext>
            </p:extLst>
          </p:nvPr>
        </p:nvGraphicFramePr>
        <p:xfrm>
          <a:off x="5075582" y="2919140"/>
          <a:ext cx="6676282" cy="2552375"/>
        </p:xfrm>
        <a:graphic>
          <a:graphicData uri="http://schemas.openxmlformats.org/drawingml/2006/table">
            <a:tbl>
              <a:tblPr firstRow="1" bandRow="1">
                <a:tableStyleId>{616DA210-FB5B-4158-B5E0-FEB733F419BA}</a:tableStyleId>
              </a:tblPr>
              <a:tblGrid>
                <a:gridCol w="1423183">
                  <a:extLst>
                    <a:ext uri="{9D8B030D-6E8A-4147-A177-3AD203B41FA5}">
                      <a16:colId xmlns:a16="http://schemas.microsoft.com/office/drawing/2014/main" val="4010081818"/>
                    </a:ext>
                  </a:extLst>
                </a:gridCol>
                <a:gridCol w="1751033">
                  <a:extLst>
                    <a:ext uri="{9D8B030D-6E8A-4147-A177-3AD203B41FA5}">
                      <a16:colId xmlns:a16="http://schemas.microsoft.com/office/drawing/2014/main" val="1571920810"/>
                    </a:ext>
                  </a:extLst>
                </a:gridCol>
                <a:gridCol w="1751033">
                  <a:extLst>
                    <a:ext uri="{9D8B030D-6E8A-4147-A177-3AD203B41FA5}">
                      <a16:colId xmlns:a16="http://schemas.microsoft.com/office/drawing/2014/main" val="3478569507"/>
                    </a:ext>
                  </a:extLst>
                </a:gridCol>
                <a:gridCol w="1751033">
                  <a:extLst>
                    <a:ext uri="{9D8B030D-6E8A-4147-A177-3AD203B41FA5}">
                      <a16:colId xmlns:a16="http://schemas.microsoft.com/office/drawing/2014/main" val="2693157628"/>
                    </a:ext>
                  </a:extLst>
                </a:gridCol>
              </a:tblGrid>
              <a:tr h="571175">
                <a:tc>
                  <a:txBody>
                    <a:bodyPr/>
                    <a:lstStyle/>
                    <a:p>
                      <a:pPr algn="ctr"/>
                      <a:r>
                        <a:rPr lang="en-GB" sz="2000" dirty="0"/>
                        <a:t>Time min</a:t>
                      </a:r>
                      <a:endParaRPr lang="en-GB" sz="2000" dirty="0">
                        <a:latin typeface="Times New Roman" panose="02020603050405020304" pitchFamily="18" charset="0"/>
                        <a:cs typeface="Times New Roman" panose="02020603050405020304" pitchFamily="18" charset="0"/>
                      </a:endParaRPr>
                    </a:p>
                  </a:txBody>
                  <a:tcPr marL="183101" marR="183101"/>
                </a:tc>
                <a:tc>
                  <a:txBody>
                    <a:bodyPr/>
                    <a:lstStyle/>
                    <a:p>
                      <a:pPr algn="ctr"/>
                      <a:r>
                        <a:rPr lang="en-GB" sz="2000" dirty="0" err="1"/>
                        <a:t>V</a:t>
                      </a:r>
                      <a:r>
                        <a:rPr lang="en-GB" sz="2000" baseline="-25000" dirty="0" err="1"/>
                        <a:t>t</a:t>
                      </a:r>
                      <a:endParaRPr lang="en-GB" sz="2000" dirty="0">
                        <a:latin typeface="Times New Roman" panose="02020603050405020304" pitchFamily="18" charset="0"/>
                        <a:cs typeface="Times New Roman" panose="02020603050405020304" pitchFamily="18" charset="0"/>
                      </a:endParaRPr>
                    </a:p>
                  </a:txBody>
                  <a:tcPr marL="183101" marR="183101"/>
                </a:tc>
                <a:tc>
                  <a:txBody>
                    <a:bodyPr/>
                    <a:lstStyle/>
                    <a:p>
                      <a:pPr algn="ctr"/>
                      <a:r>
                        <a:rPr lang="en-GB" sz="2000" dirty="0"/>
                        <a:t>V</a:t>
                      </a:r>
                      <a:r>
                        <a:rPr lang="en-GB" sz="2000" baseline="-25000" dirty="0"/>
                        <a:t>∞</a:t>
                      </a:r>
                      <a:endParaRPr lang="en-GB" sz="2000" dirty="0">
                        <a:latin typeface="Times New Roman" panose="02020603050405020304" pitchFamily="18" charset="0"/>
                        <a:cs typeface="Times New Roman" panose="02020603050405020304" pitchFamily="18" charset="0"/>
                      </a:endParaRPr>
                    </a:p>
                  </a:txBody>
                  <a:tcPr marL="183101" marR="183101"/>
                </a:tc>
                <a:tc>
                  <a:txBody>
                    <a:bodyPr/>
                    <a:lstStyle/>
                    <a:p>
                      <a:pPr algn="ctr"/>
                      <a:r>
                        <a:rPr lang="en-GB" sz="2000" dirty="0"/>
                        <a:t>1/(</a:t>
                      </a:r>
                      <a:r>
                        <a:rPr lang="en-GB" sz="2000" dirty="0" err="1"/>
                        <a:t>V</a:t>
                      </a:r>
                      <a:r>
                        <a:rPr lang="en-GB" sz="2000" baseline="-25000" dirty="0" err="1"/>
                        <a:t>t</a:t>
                      </a:r>
                      <a:r>
                        <a:rPr lang="en-GB" sz="2000" baseline="0" dirty="0"/>
                        <a:t>-V</a:t>
                      </a:r>
                      <a:r>
                        <a:rPr lang="en-GB" sz="2000" baseline="-25000" dirty="0"/>
                        <a:t>∞</a:t>
                      </a:r>
                      <a:r>
                        <a:rPr lang="en-GB" sz="2000" baseline="0" dirty="0"/>
                        <a:t> )</a:t>
                      </a:r>
                      <a:endParaRPr lang="en-GB" sz="2000" dirty="0">
                        <a:latin typeface="Times New Roman" panose="02020603050405020304" pitchFamily="18" charset="0"/>
                        <a:cs typeface="Times New Roman" panose="02020603050405020304" pitchFamily="18" charset="0"/>
                      </a:endParaRPr>
                    </a:p>
                  </a:txBody>
                  <a:tcPr marL="183101" marR="183101"/>
                </a:tc>
                <a:extLst>
                  <a:ext uri="{0D108BD9-81ED-4DB2-BD59-A6C34878D82A}">
                    <a16:rowId xmlns:a16="http://schemas.microsoft.com/office/drawing/2014/main" val="1910824479"/>
                  </a:ext>
                </a:extLst>
              </a:tr>
              <a:tr h="322229">
                <a:tc>
                  <a:txBody>
                    <a:bodyPr/>
                    <a:lstStyle/>
                    <a:p>
                      <a:pPr algn="ctr"/>
                      <a:r>
                        <a:rPr lang="en-GB" sz="2000" baseline="0" dirty="0"/>
                        <a:t>3</a:t>
                      </a:r>
                      <a:endParaRPr lang="en-GB" sz="2000" dirty="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dirty="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a:latin typeface="Times New Roman" panose="02020603050405020304" pitchFamily="18" charset="0"/>
                        <a:cs typeface="Times New Roman" panose="02020603050405020304" pitchFamily="18" charset="0"/>
                      </a:endParaRPr>
                    </a:p>
                  </a:txBody>
                  <a:tcPr marL="183101" marR="183101"/>
                </a:tc>
                <a:extLst>
                  <a:ext uri="{0D108BD9-81ED-4DB2-BD59-A6C34878D82A}">
                    <a16:rowId xmlns:a16="http://schemas.microsoft.com/office/drawing/2014/main" val="2546467435"/>
                  </a:ext>
                </a:extLst>
              </a:tr>
              <a:tr h="322229">
                <a:tc>
                  <a:txBody>
                    <a:bodyPr/>
                    <a:lstStyle/>
                    <a:p>
                      <a:pPr algn="ctr"/>
                      <a:r>
                        <a:rPr lang="en-GB" sz="2000" dirty="0"/>
                        <a:t>6</a:t>
                      </a:r>
                      <a:endParaRPr lang="en-GB" sz="2000" dirty="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dirty="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a:latin typeface="Times New Roman" panose="02020603050405020304" pitchFamily="18" charset="0"/>
                        <a:cs typeface="Times New Roman" panose="02020603050405020304" pitchFamily="18" charset="0"/>
                      </a:endParaRPr>
                    </a:p>
                  </a:txBody>
                  <a:tcPr marL="183101" marR="183101"/>
                </a:tc>
                <a:extLst>
                  <a:ext uri="{0D108BD9-81ED-4DB2-BD59-A6C34878D82A}">
                    <a16:rowId xmlns:a16="http://schemas.microsoft.com/office/drawing/2014/main" val="3212463273"/>
                  </a:ext>
                </a:extLst>
              </a:tr>
              <a:tr h="322229">
                <a:tc>
                  <a:txBody>
                    <a:bodyPr/>
                    <a:lstStyle/>
                    <a:p>
                      <a:pPr algn="ctr"/>
                      <a:r>
                        <a:rPr lang="en-GB" sz="2000" dirty="0"/>
                        <a:t>9</a:t>
                      </a:r>
                      <a:endParaRPr lang="en-GB" sz="2000" dirty="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dirty="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a:latin typeface="Times New Roman" panose="02020603050405020304" pitchFamily="18" charset="0"/>
                        <a:cs typeface="Times New Roman" panose="02020603050405020304" pitchFamily="18" charset="0"/>
                      </a:endParaRPr>
                    </a:p>
                  </a:txBody>
                  <a:tcPr marL="183101" marR="183101"/>
                </a:tc>
                <a:extLst>
                  <a:ext uri="{0D108BD9-81ED-4DB2-BD59-A6C34878D82A}">
                    <a16:rowId xmlns:a16="http://schemas.microsoft.com/office/drawing/2014/main" val="576305086"/>
                  </a:ext>
                </a:extLst>
              </a:tr>
              <a:tr h="322229">
                <a:tc>
                  <a:txBody>
                    <a:bodyPr/>
                    <a:lstStyle/>
                    <a:p>
                      <a:pPr algn="ctr"/>
                      <a:r>
                        <a:rPr lang="en-GB" sz="2000" dirty="0"/>
                        <a:t>12</a:t>
                      </a:r>
                      <a:endParaRPr lang="en-GB" sz="2000" dirty="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a:latin typeface="Times New Roman" panose="02020603050405020304" pitchFamily="18" charset="0"/>
                        <a:cs typeface="Times New Roman" panose="02020603050405020304" pitchFamily="18" charset="0"/>
                      </a:endParaRPr>
                    </a:p>
                  </a:txBody>
                  <a:tcPr marL="183101" marR="183101"/>
                </a:tc>
                <a:extLst>
                  <a:ext uri="{0D108BD9-81ED-4DB2-BD59-A6C34878D82A}">
                    <a16:rowId xmlns:a16="http://schemas.microsoft.com/office/drawing/2014/main" val="1690204596"/>
                  </a:ext>
                </a:extLst>
              </a:tr>
              <a:tr h="322229">
                <a:tc>
                  <a:txBody>
                    <a:bodyPr/>
                    <a:lstStyle/>
                    <a:p>
                      <a:pPr algn="ctr"/>
                      <a:r>
                        <a:rPr lang="en-GB" sz="2000" dirty="0"/>
                        <a:t>15</a:t>
                      </a:r>
                      <a:endParaRPr lang="en-GB" sz="2000" dirty="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a:latin typeface="Times New Roman" panose="02020603050405020304" pitchFamily="18" charset="0"/>
                        <a:cs typeface="Times New Roman" panose="02020603050405020304" pitchFamily="18" charset="0"/>
                      </a:endParaRPr>
                    </a:p>
                  </a:txBody>
                  <a:tcPr marL="183101" marR="183101"/>
                </a:tc>
                <a:tc>
                  <a:txBody>
                    <a:bodyPr/>
                    <a:lstStyle/>
                    <a:p>
                      <a:pPr algn="ctr"/>
                      <a:endParaRPr lang="en-GB" sz="2000" dirty="0">
                        <a:latin typeface="Times New Roman" panose="02020603050405020304" pitchFamily="18" charset="0"/>
                        <a:cs typeface="Times New Roman" panose="02020603050405020304" pitchFamily="18" charset="0"/>
                      </a:endParaRPr>
                    </a:p>
                  </a:txBody>
                  <a:tcPr marL="183101" marR="183101"/>
                </a:tc>
                <a:extLst>
                  <a:ext uri="{0D108BD9-81ED-4DB2-BD59-A6C34878D82A}">
                    <a16:rowId xmlns:a16="http://schemas.microsoft.com/office/drawing/2014/main" val="1674521073"/>
                  </a:ext>
                </a:extLst>
              </a:tr>
            </a:tbl>
          </a:graphicData>
        </a:graphic>
      </p:graphicFrame>
      <p:sp>
        <p:nvSpPr>
          <p:cNvPr id="5" name="TextBox 4">
            <a:extLst>
              <a:ext uri="{FF2B5EF4-FFF2-40B4-BE49-F238E27FC236}">
                <a16:creationId xmlns:a16="http://schemas.microsoft.com/office/drawing/2014/main" id="{DADE296D-95A1-40CD-A691-92534F973A6F}"/>
              </a:ext>
            </a:extLst>
          </p:cNvPr>
          <p:cNvSpPr txBox="1"/>
          <p:nvPr/>
        </p:nvSpPr>
        <p:spPr>
          <a:xfrm>
            <a:off x="914399" y="1775791"/>
            <a:ext cx="8640418" cy="646331"/>
          </a:xfrm>
          <a:prstGeom prst="rect">
            <a:avLst/>
          </a:prstGeom>
          <a:noFill/>
        </p:spPr>
        <p:txBody>
          <a:bodyPr wrap="square" rtlCol="0">
            <a:spAutoFit/>
          </a:bodyPr>
          <a:lstStyle/>
          <a:p>
            <a:r>
              <a:rPr lang="en-GB" dirty="0">
                <a:latin typeface="Times New Roman" panose="02020603050405020304" pitchFamily="18" charset="0"/>
                <a:cs typeface="Times New Roman" panose="02020603050405020304" pitchFamily="18" charset="0"/>
              </a:rPr>
              <a:t>Note The value of V</a:t>
            </a:r>
            <a:r>
              <a:rPr lang="en-GB" baseline="-25000"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 = 10 ml cause all the ester is react with base and remain the only 10 ml of the acid which has been added to the mixture, so it will need also 10 ml of </a:t>
            </a:r>
            <a:r>
              <a:rPr lang="en-GB" dirty="0" err="1">
                <a:latin typeface="Times New Roman" panose="02020603050405020304" pitchFamily="18" charset="0"/>
                <a:cs typeface="Times New Roman" panose="02020603050405020304" pitchFamily="18" charset="0"/>
              </a:rPr>
              <a:t>NaOH</a:t>
            </a:r>
            <a:r>
              <a:rPr lang="en-GB" dirty="0">
                <a:latin typeface="Times New Roman" panose="02020603050405020304" pitchFamily="18" charset="0"/>
                <a:cs typeface="Times New Roman" panose="02020603050405020304" pitchFamily="18" charset="0"/>
              </a:rPr>
              <a:t>  </a:t>
            </a:r>
          </a:p>
        </p:txBody>
      </p:sp>
      <p:sp>
        <p:nvSpPr>
          <p:cNvPr id="7" name="TextBox 6">
            <a:extLst>
              <a:ext uri="{FF2B5EF4-FFF2-40B4-BE49-F238E27FC236}">
                <a16:creationId xmlns:a16="http://schemas.microsoft.com/office/drawing/2014/main" id="{529F0CE1-E366-4D95-8113-2EE038F9A522}"/>
              </a:ext>
            </a:extLst>
          </p:cNvPr>
          <p:cNvSpPr txBox="1"/>
          <p:nvPr/>
        </p:nvSpPr>
        <p:spPr>
          <a:xfrm>
            <a:off x="1086678" y="3074504"/>
            <a:ext cx="3445565" cy="646331"/>
          </a:xfrm>
          <a:prstGeom prst="rect">
            <a:avLst/>
          </a:prstGeom>
          <a:noFill/>
        </p:spPr>
        <p:txBody>
          <a:bodyPr wrap="square" rtlCol="0">
            <a:spAutoFit/>
          </a:bodyPr>
          <a:lstStyle/>
          <a:p>
            <a:r>
              <a:rPr lang="en-GB" dirty="0"/>
              <a:t>Draw either eq. (4) or (5) and determine K and also V</a:t>
            </a:r>
            <a:r>
              <a:rPr lang="en-GB" baseline="-25000" dirty="0">
                <a:latin typeface="Brush Script MT" panose="03060802040406070304" pitchFamily="66" charset="0"/>
              </a:rPr>
              <a:t>∞</a:t>
            </a:r>
            <a:r>
              <a:rPr lang="en-GB" dirty="0"/>
              <a:t> </a:t>
            </a:r>
          </a:p>
        </p:txBody>
      </p:sp>
    </p:spTree>
    <p:extLst>
      <p:ext uri="{BB962C8B-B14F-4D97-AF65-F5344CB8AC3E}">
        <p14:creationId xmlns:p14="http://schemas.microsoft.com/office/powerpoint/2010/main" val="36662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TotalTime>
  <Words>399</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Brush Script MT</vt:lpstr>
      <vt:lpstr>Calibri</vt:lpstr>
      <vt:lpstr>Calibri Light</vt:lpstr>
      <vt:lpstr>Cambria Math</vt:lpstr>
      <vt:lpstr>Times New Roman</vt:lpstr>
      <vt:lpstr>Office Theme</vt:lpstr>
      <vt:lpstr>KINETICS OF A SECOND-ORDER REACTION Part one</vt:lpstr>
      <vt:lpstr>Objective and Theory</vt:lpstr>
      <vt:lpstr>PowerPoint Presentation</vt:lpstr>
      <vt:lpstr>PowerPoint Presentation</vt:lpstr>
      <vt:lpstr>Procedure</vt:lpstr>
      <vt:lpstr>Calculation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KINETICS OF A SECOND-ORDER REACTION</dc:title>
  <dc:creator>Muaathe Ibraheem</dc:creator>
  <cp:lastModifiedBy>Muaathe Ibraheem</cp:lastModifiedBy>
  <cp:revision>11</cp:revision>
  <dcterms:created xsi:type="dcterms:W3CDTF">2017-12-27T13:11:11Z</dcterms:created>
  <dcterms:modified xsi:type="dcterms:W3CDTF">2017-12-28T07:15:29Z</dcterms:modified>
</cp:coreProperties>
</file>